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8" r:id="rId1"/>
  </p:sldMasterIdLst>
  <p:notesMasterIdLst>
    <p:notesMasterId r:id="rId62"/>
  </p:notesMasterIdLst>
  <p:handoutMasterIdLst>
    <p:handoutMasterId r:id="rId63"/>
  </p:handoutMasterIdLst>
  <p:sldIdLst>
    <p:sldId id="318" r:id="rId2"/>
    <p:sldId id="319" r:id="rId3"/>
    <p:sldId id="320" r:id="rId4"/>
    <p:sldId id="322" r:id="rId5"/>
    <p:sldId id="323" r:id="rId6"/>
    <p:sldId id="325" r:id="rId7"/>
    <p:sldId id="284" r:id="rId8"/>
    <p:sldId id="308" r:id="rId9"/>
    <p:sldId id="289" r:id="rId10"/>
    <p:sldId id="290" r:id="rId11"/>
    <p:sldId id="291" r:id="rId12"/>
    <p:sldId id="295" r:id="rId13"/>
    <p:sldId id="292" r:id="rId14"/>
    <p:sldId id="294" r:id="rId15"/>
    <p:sldId id="293" r:id="rId16"/>
    <p:sldId id="317" r:id="rId17"/>
    <p:sldId id="296" r:id="rId18"/>
    <p:sldId id="256" r:id="rId19"/>
    <p:sldId id="258" r:id="rId20"/>
    <p:sldId id="259" r:id="rId21"/>
    <p:sldId id="274" r:id="rId22"/>
    <p:sldId id="275" r:id="rId23"/>
    <p:sldId id="276" r:id="rId24"/>
    <p:sldId id="260" r:id="rId25"/>
    <p:sldId id="297" r:id="rId26"/>
    <p:sldId id="261" r:id="rId27"/>
    <p:sldId id="262" r:id="rId28"/>
    <p:sldId id="263" r:id="rId29"/>
    <p:sldId id="264" r:id="rId30"/>
    <p:sldId id="265" r:id="rId31"/>
    <p:sldId id="266" r:id="rId32"/>
    <p:sldId id="267" r:id="rId33"/>
    <p:sldId id="268" r:id="rId34"/>
    <p:sldId id="269" r:id="rId35"/>
    <p:sldId id="270" r:id="rId36"/>
    <p:sldId id="271" r:id="rId37"/>
    <p:sldId id="277" r:id="rId38"/>
    <p:sldId id="278" r:id="rId39"/>
    <p:sldId id="282" r:id="rId40"/>
    <p:sldId id="283" r:id="rId41"/>
    <p:sldId id="279" r:id="rId42"/>
    <p:sldId id="304" r:id="rId43"/>
    <p:sldId id="280" r:id="rId44"/>
    <p:sldId id="305" r:id="rId45"/>
    <p:sldId id="316" r:id="rId46"/>
    <p:sldId id="310" r:id="rId47"/>
    <p:sldId id="311" r:id="rId48"/>
    <p:sldId id="312" r:id="rId49"/>
    <p:sldId id="313" r:id="rId50"/>
    <p:sldId id="306" r:id="rId51"/>
    <p:sldId id="315" r:id="rId52"/>
    <p:sldId id="281" r:id="rId53"/>
    <p:sldId id="272" r:id="rId54"/>
    <p:sldId id="273" r:id="rId55"/>
    <p:sldId id="298" r:id="rId56"/>
    <p:sldId id="300" r:id="rId57"/>
    <p:sldId id="299" r:id="rId58"/>
    <p:sldId id="301" r:id="rId59"/>
    <p:sldId id="302" r:id="rId60"/>
    <p:sldId id="303"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07" autoAdjust="0"/>
  </p:normalViewPr>
  <p:slideViewPr>
    <p:cSldViewPr>
      <p:cViewPr varScale="1">
        <p:scale>
          <a:sx n="42" d="100"/>
          <a:sy n="42" d="100"/>
        </p:scale>
        <p:origin x="132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52" d="100"/>
          <a:sy n="152" d="100"/>
        </p:scale>
        <p:origin x="-1016" y="22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A5B09155-AA25-45F2-A30F-783BFA81C535}" type="slidenum">
              <a:rPr lang="en-US"/>
              <a:pPr>
                <a:defRPr/>
              </a:pPr>
              <a:t>‹#›</a:t>
            </a:fld>
            <a:endParaRPr lang="en-US"/>
          </a:p>
        </p:txBody>
      </p:sp>
    </p:spTree>
    <p:extLst>
      <p:ext uri="{BB962C8B-B14F-4D97-AF65-F5344CB8AC3E}">
        <p14:creationId xmlns:p14="http://schemas.microsoft.com/office/powerpoint/2010/main" val="2312577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34C866A6-1E0D-4B9A-BC33-DC0EC69DCF6E}" type="slidenum">
              <a:rPr lang="en-US"/>
              <a:pPr>
                <a:defRPr/>
              </a:pPr>
              <a:t>‹#›</a:t>
            </a:fld>
            <a:endParaRPr lang="en-US"/>
          </a:p>
        </p:txBody>
      </p:sp>
    </p:spTree>
    <p:extLst>
      <p:ext uri="{BB962C8B-B14F-4D97-AF65-F5344CB8AC3E}">
        <p14:creationId xmlns:p14="http://schemas.microsoft.com/office/powerpoint/2010/main" val="26675429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4C866A6-1E0D-4B9A-BC33-DC0EC69DCF6E}" type="slidenum">
              <a:rPr lang="en-US" smtClean="0"/>
              <a:pPr>
                <a:defRPr/>
              </a:pPr>
              <a:t>1</a:t>
            </a:fld>
            <a:endParaRPr lang="en-US"/>
          </a:p>
        </p:txBody>
      </p:sp>
    </p:spTree>
    <p:extLst>
      <p:ext uri="{BB962C8B-B14F-4D97-AF65-F5344CB8AC3E}">
        <p14:creationId xmlns:p14="http://schemas.microsoft.com/office/powerpoint/2010/main" val="13925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4C866A6-1E0D-4B9A-BC33-DC0EC69DCF6E}" type="slidenum">
              <a:rPr lang="en-US" smtClean="0"/>
              <a:pPr>
                <a:defRPr/>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4C866A6-1E0D-4B9A-BC33-DC0EC69DCF6E}" type="slidenum">
              <a:rPr lang="en-US" smtClean="0"/>
              <a:pPr>
                <a:defRPr/>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786E668-D443-461D-A199-1B21CC6F0234}" type="slidenum">
              <a:rPr lang="en-US" smtClean="0"/>
              <a:pPr>
                <a:defRPr/>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EE71F9D-544B-4C2C-8B9F-B246C35B5D5A}" type="slidenum">
              <a:rPr lang="en-US" smtClean="0"/>
              <a:pPr>
                <a:defRPr/>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66F5CA5-9DCF-4ECF-883D-E69A32E1E722}" type="slidenum">
              <a:rPr lang="en-US" smtClean="0"/>
              <a:pPr>
                <a:defRPr/>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SmartArt Placeholder 2"/>
          <p:cNvSpPr>
            <a:spLocks noGrp="1"/>
          </p:cNvSpPr>
          <p:nvPr>
            <p:ph type="dgm" idx="1"/>
          </p:nvPr>
        </p:nvSpPr>
        <p:spPr>
          <a:xfrm>
            <a:off x="914400" y="1600200"/>
            <a:ext cx="7772400" cy="4530725"/>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0985B68-87B4-4D90-9817-A2BBF5DBA2D0}" type="slidenum">
              <a:rPr lang="en-US"/>
              <a:pPr>
                <a:defRPr/>
              </a:pPr>
              <a:t>‹#›</a:t>
            </a:fld>
            <a:endParaRPr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AFE7EAD-440A-4F8A-A706-658EB54D9986}" type="slidenum">
              <a:rPr lang="en-US" smtClean="0"/>
              <a:pPr>
                <a:defRPr/>
              </a:pPr>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C1FDE5-B763-444E-BDB1-82ADAAB8555F}" type="slidenum">
              <a:rPr lang="en-US" smtClean="0"/>
              <a:pPr>
                <a:defRPr/>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E7A0CB2-A361-4679-B0BD-1D6BA05AF3FA}" type="slidenum">
              <a:rPr lang="en-US" smtClean="0"/>
              <a:pPr>
                <a:defRPr/>
              </a:pPr>
              <a:t>‹#›</a:t>
            </a:fld>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34FDB39-5AFA-492E-A27E-28804552FEE9}" type="slidenum">
              <a:rPr lang="en-US" smtClean="0"/>
              <a:pPr>
                <a:defRPr/>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C170FEB-497A-41DB-9AD4-FEF94F6161F7}" type="slidenum">
              <a:rPr lang="en-US" smtClean="0"/>
              <a:pPr>
                <a:defRPr/>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8EEE2C8-4ED6-4213-A96E-CF0F714265B6}" type="slidenum">
              <a:rPr lang="en-US" smtClean="0"/>
              <a:pPr>
                <a:defRPr/>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CB491FA-D572-4F4E-BAD9-08FD86686DC5}" type="slidenum">
              <a:rPr lang="en-US" smtClean="0"/>
              <a:pPr>
                <a:defRPr/>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B2AEA37-4B30-4A4A-A370-FEE30CC70402}" type="slidenum">
              <a:rPr lang="en-US" smtClean="0"/>
              <a:pPr>
                <a:defRPr/>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a:defRPr/>
            </a:pPr>
            <a:fld id="{46CF3041-A023-4ED4-9428-BC0DC84D660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ransition>
    <p:random/>
  </p:transition>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piru.alexandria.ucsb.edu/collections/geography3b/dar/WEEK2/wegener.jpg"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slide" Target="slide56.xml"/><Relationship Id="rId7" Type="http://schemas.openxmlformats.org/officeDocument/2006/relationships/slide" Target="slide59.xml"/><Relationship Id="rId2" Type="http://schemas.openxmlformats.org/officeDocument/2006/relationships/slide" Target="slide55.xml"/><Relationship Id="rId1" Type="http://schemas.openxmlformats.org/officeDocument/2006/relationships/slideLayout" Target="../slideLayouts/slideLayout2.xml"/><Relationship Id="rId6" Type="http://schemas.openxmlformats.org/officeDocument/2006/relationships/slide" Target="slide58.xml"/><Relationship Id="rId5" Type="http://schemas.openxmlformats.org/officeDocument/2006/relationships/slide" Target="slide57.xml"/><Relationship Id="rId4" Type="http://schemas.openxmlformats.org/officeDocument/2006/relationships/hyperlink" Target="Session%2011_Alfred%20Wegener/polarwander-paleomagnetism.gi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www.dinosaurstatepark.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hyperlink" Target="http://www.scientificamerican.com/article.cfm?id=unusual-indian-ocean-earthquakes-hit-at-tectonic-breakup&amp;WT.mc_id=SA_DD_20120927"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hyperlink" Target="file:///\\en.wikipedia.org\wiki\Hanging_Hills" TargetMode="External"/><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http://www.wesleyan.edu/ctgeology/CtLandscapes/CTlandscapes.html" TargetMode="Externa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9.gif"/><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3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slide" Target="slide3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www.dinosaurstatepark.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kind of animal is this? </a:t>
            </a:r>
          </a:p>
        </p:txBody>
      </p:sp>
      <p:sp>
        <p:nvSpPr>
          <p:cNvPr id="3" name="Slide Number Placeholder 2"/>
          <p:cNvSpPr>
            <a:spLocks noGrp="1"/>
          </p:cNvSpPr>
          <p:nvPr>
            <p:ph type="sldNum" sz="quarter" idx="12"/>
          </p:nvPr>
        </p:nvSpPr>
        <p:spPr/>
        <p:txBody>
          <a:bodyPr/>
          <a:lstStyle/>
          <a:p>
            <a:pPr>
              <a:defRPr/>
            </a:pPr>
            <a:fld id="{CAFE7EAD-440A-4F8A-A706-658EB54D9986}" type="slidenum">
              <a:rPr lang="en-US" smtClean="0"/>
              <a:pPr>
                <a:defRPr/>
              </a:pPr>
              <a:t>1</a:t>
            </a:fld>
            <a:endParaRPr lang="en-US"/>
          </a:p>
        </p:txBody>
      </p:sp>
      <p:pic>
        <p:nvPicPr>
          <p:cNvPr id="7" name="Content Placeholder 6"/>
          <p:cNvPicPr>
            <a:picLocks noGrp="1" noChangeAspect="1"/>
          </p:cNvPicPr>
          <p:nvPr>
            <p:ph idx="1"/>
          </p:nvPr>
        </p:nvPicPr>
        <p:blipFill>
          <a:blip r:embed="rId3">
            <a:alphaModFix/>
          </a:blip>
          <a:srcRect l="-13281" r="-13281"/>
          <a:stretch>
            <a:fillRect/>
          </a:stretch>
        </p:blipFill>
        <p:spPr>
          <a:ln>
            <a:noFill/>
          </a:ln>
        </p:spPr>
      </p:pic>
    </p:spTree>
    <p:extLst>
      <p:ext uri="{BB962C8B-B14F-4D97-AF65-F5344CB8AC3E}">
        <p14:creationId xmlns:p14="http://schemas.microsoft.com/office/powerpoint/2010/main" val="3312121832"/>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But before we begin…you need know the following concepts about plate tectonics…</a:t>
            </a:r>
          </a:p>
        </p:txBody>
      </p:sp>
      <p:sp>
        <p:nvSpPr>
          <p:cNvPr id="3" name="Content Placeholder 2"/>
          <p:cNvSpPr>
            <a:spLocks noGrp="1"/>
          </p:cNvSpPr>
          <p:nvPr>
            <p:ph idx="1"/>
          </p:nvPr>
        </p:nvSpPr>
        <p:spPr>
          <a:xfrm>
            <a:off x="457200" y="2133600"/>
            <a:ext cx="8229600" cy="3810000"/>
          </a:xfrm>
        </p:spPr>
        <p:txBody>
          <a:bodyPr>
            <a:normAutofit/>
          </a:bodyPr>
          <a:lstStyle/>
          <a:p>
            <a:r>
              <a:rPr lang="en-US" sz="2800" dirty="0"/>
              <a:t>Answer the following questions: </a:t>
            </a:r>
          </a:p>
          <a:p>
            <a:pPr marL="822960" lvl="1" indent="-457200">
              <a:buFont typeface="+mj-lt"/>
              <a:buAutoNum type="arabicPeriod"/>
            </a:pPr>
            <a:r>
              <a:rPr lang="en-US" sz="2400" dirty="0"/>
              <a:t>What is a plate?</a:t>
            </a:r>
          </a:p>
          <a:p>
            <a:pPr marL="822960" lvl="1" indent="-457200">
              <a:buFont typeface="+mj-lt"/>
              <a:buAutoNum type="arabicPeriod"/>
            </a:pPr>
            <a:r>
              <a:rPr lang="en-US" sz="2400" dirty="0"/>
              <a:t>What is a plate boundary?</a:t>
            </a:r>
          </a:p>
          <a:p>
            <a:pPr marL="822960" lvl="1" indent="-457200">
              <a:buFont typeface="+mj-lt"/>
              <a:buAutoNum type="arabicPeriod"/>
            </a:pPr>
            <a:r>
              <a:rPr lang="en-US" sz="2400" dirty="0"/>
              <a:t>What does a volcanologist, seismologist, geographer, and geochronologist study? </a:t>
            </a:r>
          </a:p>
        </p:txBody>
      </p:sp>
      <p:sp>
        <p:nvSpPr>
          <p:cNvPr id="4" name="Slide Number Placeholder 3"/>
          <p:cNvSpPr>
            <a:spLocks noGrp="1"/>
          </p:cNvSpPr>
          <p:nvPr>
            <p:ph type="sldNum" sz="quarter" idx="12"/>
          </p:nvPr>
        </p:nvSpPr>
        <p:spPr/>
        <p:txBody>
          <a:bodyPr/>
          <a:lstStyle/>
          <a:p>
            <a:pPr>
              <a:defRPr/>
            </a:pPr>
            <a:fld id="{CAFE7EAD-440A-4F8A-A706-658EB54D9986}" type="slidenum">
              <a:rPr lang="en-US" smtClean="0"/>
              <a:pPr>
                <a:defRPr/>
              </a:pPr>
              <a:t>10</a:t>
            </a:fld>
            <a:endParaRPr lang="en-US"/>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are plates and plate boundaries?</a:t>
            </a:r>
          </a:p>
        </p:txBody>
      </p:sp>
      <p:pic>
        <p:nvPicPr>
          <p:cNvPr id="6" name="Content Placeholder 4" descr="plate_boundaries.gif"/>
          <p:cNvPicPr>
            <a:picLocks noGrp="1" noChangeAspect="1"/>
          </p:cNvPicPr>
          <p:nvPr>
            <p:ph idx="1"/>
          </p:nvPr>
        </p:nvPicPr>
        <p:blipFill>
          <a:blip r:embed="rId2" cstate="print"/>
          <a:stretch>
            <a:fillRect/>
          </a:stretch>
        </p:blipFill>
        <p:spPr>
          <a:xfrm>
            <a:off x="1524000" y="1976437"/>
            <a:ext cx="6096000" cy="4124325"/>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pPr>
              <a:defRPr/>
            </a:pPr>
            <a:fld id="{CAFE7EAD-440A-4F8A-A706-658EB54D9986}" type="slidenum">
              <a:rPr lang="en-US" smtClean="0"/>
              <a:pPr>
                <a:defRPr/>
              </a:pPr>
              <a:t>11</a:t>
            </a:fld>
            <a:endParaRPr lang="en-US"/>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r>
              <a:rPr lang="en-US" dirty="0"/>
              <a:t>Seismology—study of earthquakes	</a:t>
            </a:r>
          </a:p>
        </p:txBody>
      </p:sp>
      <p:pic>
        <p:nvPicPr>
          <p:cNvPr id="5" name="Content Placeholder 4" descr="SF Earthquake-Flicer.jpg"/>
          <p:cNvPicPr>
            <a:picLocks noGrp="1" noChangeAspect="1"/>
          </p:cNvPicPr>
          <p:nvPr>
            <p:ph idx="1"/>
          </p:nvPr>
        </p:nvPicPr>
        <p:blipFill>
          <a:blip r:embed="rId2" cstate="print"/>
          <a:stretch>
            <a:fillRect/>
          </a:stretch>
        </p:blipFill>
        <p:spPr>
          <a:xfrm>
            <a:off x="990600" y="1524000"/>
            <a:ext cx="6350000" cy="414020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pPr>
              <a:defRPr/>
            </a:pPr>
            <a:fld id="{CAFE7EAD-440A-4F8A-A706-658EB54D9986}" type="slidenum">
              <a:rPr lang="en-US" smtClean="0"/>
              <a:pPr>
                <a:defRPr/>
              </a:pPr>
              <a:t>12</a:t>
            </a:fld>
            <a:endParaRPr lang="en-US"/>
          </a:p>
        </p:txBody>
      </p:sp>
      <p:sp>
        <p:nvSpPr>
          <p:cNvPr id="6" name="TextBox 5"/>
          <p:cNvSpPr txBox="1"/>
          <p:nvPr/>
        </p:nvSpPr>
        <p:spPr>
          <a:xfrm>
            <a:off x="5410200" y="5638800"/>
            <a:ext cx="1905000" cy="246221"/>
          </a:xfrm>
          <a:prstGeom prst="rect">
            <a:avLst/>
          </a:prstGeom>
          <a:noFill/>
        </p:spPr>
        <p:txBody>
          <a:bodyPr wrap="square" rtlCol="0">
            <a:spAutoFit/>
          </a:bodyPr>
          <a:lstStyle/>
          <a:p>
            <a:r>
              <a:rPr lang="en-US" sz="1000" dirty="0"/>
              <a:t>Courtesy: Flicker.com</a:t>
            </a:r>
          </a:p>
        </p:txBody>
      </p:sp>
      <p:sp>
        <p:nvSpPr>
          <p:cNvPr id="4" name="TextBox 3"/>
          <p:cNvSpPr txBox="1"/>
          <p:nvPr/>
        </p:nvSpPr>
        <p:spPr>
          <a:xfrm>
            <a:off x="1143000" y="6019800"/>
            <a:ext cx="6172200" cy="646331"/>
          </a:xfrm>
          <a:prstGeom prst="rect">
            <a:avLst/>
          </a:prstGeom>
          <a:noFill/>
        </p:spPr>
        <p:txBody>
          <a:bodyPr wrap="square" rtlCol="0">
            <a:spAutoFit/>
          </a:bodyPr>
          <a:lstStyle/>
          <a:p>
            <a:r>
              <a:rPr lang="en-US" dirty="0"/>
              <a:t>Types of Data Collected: Magnitude (Richter Scale), Depth of the focus (km). </a:t>
            </a: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Volanology</a:t>
            </a:r>
            <a:r>
              <a:rPr lang="en-US" dirty="0"/>
              <a:t>—study of volcanoes </a:t>
            </a:r>
          </a:p>
        </p:txBody>
      </p:sp>
      <p:pic>
        <p:nvPicPr>
          <p:cNvPr id="7" name="Content Placeholder 6" descr="MT Rainer-Flicker.jpg"/>
          <p:cNvPicPr>
            <a:picLocks noGrp="1" noChangeAspect="1"/>
          </p:cNvPicPr>
          <p:nvPr>
            <p:ph idx="1"/>
          </p:nvPr>
        </p:nvPicPr>
        <p:blipFill>
          <a:blip r:embed="rId2" cstate="print"/>
          <a:stretch>
            <a:fillRect/>
          </a:stretch>
        </p:blipFill>
        <p:spPr>
          <a:xfrm>
            <a:off x="1143000" y="1524000"/>
            <a:ext cx="6070600" cy="4431538"/>
          </a:xfrm>
        </p:spPr>
      </p:pic>
      <p:sp>
        <p:nvSpPr>
          <p:cNvPr id="3" name="Slide Number Placeholder 2"/>
          <p:cNvSpPr>
            <a:spLocks noGrp="1"/>
          </p:cNvSpPr>
          <p:nvPr>
            <p:ph type="sldNum" sz="quarter" idx="12"/>
          </p:nvPr>
        </p:nvSpPr>
        <p:spPr/>
        <p:txBody>
          <a:bodyPr/>
          <a:lstStyle/>
          <a:p>
            <a:pPr>
              <a:defRPr/>
            </a:pPr>
            <a:fld id="{CAFE7EAD-440A-4F8A-A706-658EB54D9986}" type="slidenum">
              <a:rPr lang="en-US" smtClean="0"/>
              <a:pPr>
                <a:defRPr/>
              </a:pPr>
              <a:t>13</a:t>
            </a:fld>
            <a:endParaRPr lang="en-US"/>
          </a:p>
        </p:txBody>
      </p:sp>
      <p:sp>
        <p:nvSpPr>
          <p:cNvPr id="8" name="TextBox 7"/>
          <p:cNvSpPr txBox="1"/>
          <p:nvPr/>
        </p:nvSpPr>
        <p:spPr>
          <a:xfrm>
            <a:off x="5334000" y="5943600"/>
            <a:ext cx="1905000" cy="246221"/>
          </a:xfrm>
          <a:prstGeom prst="rect">
            <a:avLst/>
          </a:prstGeom>
          <a:noFill/>
        </p:spPr>
        <p:txBody>
          <a:bodyPr wrap="square" rtlCol="0">
            <a:spAutoFit/>
          </a:bodyPr>
          <a:lstStyle/>
          <a:p>
            <a:r>
              <a:rPr lang="en-US" sz="1000" dirty="0"/>
              <a:t>Courtesy: Flicker.com</a:t>
            </a:r>
          </a:p>
        </p:txBody>
      </p:sp>
      <p:sp>
        <p:nvSpPr>
          <p:cNvPr id="4" name="TextBox 3"/>
          <p:cNvSpPr txBox="1"/>
          <p:nvPr/>
        </p:nvSpPr>
        <p:spPr>
          <a:xfrm>
            <a:off x="1143000" y="6189821"/>
            <a:ext cx="6096000" cy="369332"/>
          </a:xfrm>
          <a:prstGeom prst="rect">
            <a:avLst/>
          </a:prstGeom>
          <a:noFill/>
        </p:spPr>
        <p:txBody>
          <a:bodyPr wrap="square" rtlCol="0">
            <a:spAutoFit/>
          </a:bodyPr>
          <a:lstStyle/>
          <a:p>
            <a:r>
              <a:rPr lang="en-US" dirty="0"/>
              <a:t>Data Collected: Activity, locations </a:t>
            </a: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normAutofit fontScale="90000"/>
          </a:bodyPr>
          <a:lstStyle/>
          <a:p>
            <a:r>
              <a:rPr lang="en-US" dirty="0"/>
              <a:t>Geography (topographer)—study of earth’s landforms</a:t>
            </a:r>
          </a:p>
        </p:txBody>
      </p:sp>
      <p:pic>
        <p:nvPicPr>
          <p:cNvPr id="7" name="Content Placeholder 6" descr="Yosemite-Falls.jpg"/>
          <p:cNvPicPr>
            <a:picLocks noGrp="1" noChangeAspect="1"/>
          </p:cNvPicPr>
          <p:nvPr>
            <p:ph idx="1"/>
          </p:nvPr>
        </p:nvPicPr>
        <p:blipFill>
          <a:blip r:embed="rId2" cstate="print"/>
          <a:stretch>
            <a:fillRect/>
          </a:stretch>
        </p:blipFill>
        <p:spPr>
          <a:xfrm>
            <a:off x="685800" y="1447800"/>
            <a:ext cx="4620293" cy="4873625"/>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pPr>
              <a:defRPr/>
            </a:pPr>
            <a:fld id="{CAFE7EAD-440A-4F8A-A706-658EB54D9986}" type="slidenum">
              <a:rPr lang="en-US" smtClean="0"/>
              <a:pPr>
                <a:defRPr/>
              </a:pPr>
              <a:t>14</a:t>
            </a:fld>
            <a:endParaRPr lang="en-US"/>
          </a:p>
        </p:txBody>
      </p:sp>
      <p:sp>
        <p:nvSpPr>
          <p:cNvPr id="8" name="TextBox 7"/>
          <p:cNvSpPr txBox="1"/>
          <p:nvPr/>
        </p:nvSpPr>
        <p:spPr>
          <a:xfrm>
            <a:off x="2438400" y="6350042"/>
            <a:ext cx="2819400" cy="253916"/>
          </a:xfrm>
          <a:prstGeom prst="rect">
            <a:avLst/>
          </a:prstGeom>
          <a:noFill/>
        </p:spPr>
        <p:txBody>
          <a:bodyPr wrap="square" rtlCol="0">
            <a:spAutoFit/>
          </a:bodyPr>
          <a:lstStyle/>
          <a:p>
            <a:r>
              <a:rPr lang="en-US" sz="1050" dirty="0"/>
              <a:t>Yosemite Falls… Courtesy of John </a:t>
            </a:r>
            <a:r>
              <a:rPr lang="en-US" sz="1050" dirty="0" err="1"/>
              <a:t>Coate</a:t>
            </a:r>
            <a:endParaRPr lang="en-US" sz="1050" dirty="0"/>
          </a:p>
        </p:txBody>
      </p:sp>
      <p:sp>
        <p:nvSpPr>
          <p:cNvPr id="4" name="TextBox 3"/>
          <p:cNvSpPr txBox="1"/>
          <p:nvPr/>
        </p:nvSpPr>
        <p:spPr>
          <a:xfrm>
            <a:off x="5562600" y="3124200"/>
            <a:ext cx="3048000" cy="1200329"/>
          </a:xfrm>
          <a:prstGeom prst="rect">
            <a:avLst/>
          </a:prstGeom>
          <a:noFill/>
        </p:spPr>
        <p:txBody>
          <a:bodyPr wrap="square" rtlCol="0">
            <a:spAutoFit/>
          </a:bodyPr>
          <a:lstStyle/>
          <a:p>
            <a:r>
              <a:rPr lang="en-US" dirty="0"/>
              <a:t>Data Collected: elevations above and below sea level (km); Other dimensions (e.g. width) </a:t>
            </a: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Geochronology—study of Earth’s age (e.g. rocks)</a:t>
            </a:r>
          </a:p>
        </p:txBody>
      </p:sp>
      <p:pic>
        <p:nvPicPr>
          <p:cNvPr id="5" name="Content Placeholder 4" descr="Grand Canyon.jpg"/>
          <p:cNvPicPr>
            <a:picLocks noGrp="1" noChangeAspect="1"/>
          </p:cNvPicPr>
          <p:nvPr>
            <p:ph idx="1"/>
          </p:nvPr>
        </p:nvPicPr>
        <p:blipFill>
          <a:blip r:embed="rId2" cstate="print"/>
          <a:stretch>
            <a:fillRect/>
          </a:stretch>
        </p:blipFill>
        <p:spPr>
          <a:xfrm>
            <a:off x="2646761" y="1738348"/>
            <a:ext cx="6299743" cy="4712208"/>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pPr>
              <a:defRPr/>
            </a:pPr>
            <a:fld id="{CAFE7EAD-440A-4F8A-A706-658EB54D9986}" type="slidenum">
              <a:rPr lang="en-US" smtClean="0"/>
              <a:pPr>
                <a:defRPr/>
              </a:pPr>
              <a:t>15</a:t>
            </a:fld>
            <a:endParaRPr lang="en-US"/>
          </a:p>
        </p:txBody>
      </p:sp>
      <p:sp>
        <p:nvSpPr>
          <p:cNvPr id="6" name="TextBox 5"/>
          <p:cNvSpPr txBox="1"/>
          <p:nvPr/>
        </p:nvSpPr>
        <p:spPr>
          <a:xfrm>
            <a:off x="6284686" y="6450556"/>
            <a:ext cx="1905000" cy="246221"/>
          </a:xfrm>
          <a:prstGeom prst="rect">
            <a:avLst/>
          </a:prstGeom>
          <a:noFill/>
        </p:spPr>
        <p:txBody>
          <a:bodyPr wrap="square" rtlCol="0">
            <a:spAutoFit/>
          </a:bodyPr>
          <a:lstStyle/>
          <a:p>
            <a:r>
              <a:rPr lang="en-US" sz="1000" dirty="0"/>
              <a:t>Courtesy: Flicker.com</a:t>
            </a:r>
          </a:p>
        </p:txBody>
      </p:sp>
      <p:sp>
        <p:nvSpPr>
          <p:cNvPr id="4" name="TextBox 3"/>
          <p:cNvSpPr txBox="1"/>
          <p:nvPr/>
        </p:nvSpPr>
        <p:spPr>
          <a:xfrm>
            <a:off x="76200" y="3200400"/>
            <a:ext cx="2438400" cy="1200329"/>
          </a:xfrm>
          <a:prstGeom prst="rect">
            <a:avLst/>
          </a:prstGeom>
          <a:noFill/>
        </p:spPr>
        <p:txBody>
          <a:bodyPr wrap="square" rtlCol="0">
            <a:spAutoFit/>
          </a:bodyPr>
          <a:lstStyle/>
          <a:p>
            <a:r>
              <a:rPr lang="en-US" dirty="0"/>
              <a:t>Data Collected: Age of rocks and minerals (typically measured in millions of years)</a:t>
            </a: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HYPOTHESIS—a tentative explanation </a:t>
            </a:r>
            <a:endParaRPr lang="en-US" dirty="0"/>
          </a:p>
        </p:txBody>
      </p:sp>
      <p:sp>
        <p:nvSpPr>
          <p:cNvPr id="3" name="Content Placeholder 2"/>
          <p:cNvSpPr>
            <a:spLocks noGrp="1"/>
          </p:cNvSpPr>
          <p:nvPr>
            <p:ph idx="1"/>
          </p:nvPr>
        </p:nvSpPr>
        <p:spPr>
          <a:xfrm>
            <a:off x="457200" y="1600200"/>
            <a:ext cx="2667000" cy="4628756"/>
          </a:xfrm>
        </p:spPr>
        <p:txBody>
          <a:bodyPr>
            <a:normAutofit lnSpcReduction="10000"/>
          </a:bodyPr>
          <a:lstStyle/>
          <a:p>
            <a:r>
              <a:rPr lang="en-US" dirty="0"/>
              <a:t>Based on what you know about earth’s plates and/or the data you will collect above, develop a tentative hypothesis that explains how earth’s plates shaped Connecticut’s landscape.  </a:t>
            </a:r>
          </a:p>
          <a:p>
            <a:endParaRPr lang="en-US" dirty="0"/>
          </a:p>
        </p:txBody>
      </p:sp>
      <p:sp>
        <p:nvSpPr>
          <p:cNvPr id="4" name="Slide Number Placeholder 3"/>
          <p:cNvSpPr>
            <a:spLocks noGrp="1"/>
          </p:cNvSpPr>
          <p:nvPr>
            <p:ph type="sldNum" sz="quarter" idx="12"/>
          </p:nvPr>
        </p:nvSpPr>
        <p:spPr/>
        <p:txBody>
          <a:bodyPr/>
          <a:lstStyle/>
          <a:p>
            <a:pPr>
              <a:defRPr/>
            </a:pPr>
            <a:fld id="{CAFE7EAD-440A-4F8A-A706-658EB54D9986}" type="slidenum">
              <a:rPr lang="en-US" smtClean="0"/>
              <a:pPr>
                <a:defRPr/>
              </a:pPr>
              <a:t>16</a:t>
            </a:fld>
            <a:endParaRPr lang="en-US"/>
          </a:p>
        </p:txBody>
      </p:sp>
      <p:pic>
        <p:nvPicPr>
          <p:cNvPr id="2050" name="Picture 2" descr="http://guertinscience.info/Geology_files/image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942" y="1375001"/>
            <a:ext cx="6172200" cy="485647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44139526"/>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 let’s investigate!</a:t>
            </a:r>
          </a:p>
        </p:txBody>
      </p:sp>
      <p:sp>
        <p:nvSpPr>
          <p:cNvPr id="3" name="Slide Number Placeholder 2"/>
          <p:cNvSpPr>
            <a:spLocks noGrp="1"/>
          </p:cNvSpPr>
          <p:nvPr>
            <p:ph type="sldNum" sz="quarter" idx="12"/>
          </p:nvPr>
        </p:nvSpPr>
        <p:spPr/>
        <p:txBody>
          <a:bodyPr/>
          <a:lstStyle/>
          <a:p>
            <a:pPr>
              <a:defRPr/>
            </a:pPr>
            <a:fld id="{CAFE7EAD-440A-4F8A-A706-658EB54D9986}" type="slidenum">
              <a:rPr lang="en-US" smtClean="0"/>
              <a:pPr>
                <a:defRPr/>
              </a:pPr>
              <a:t>17</a:t>
            </a:fld>
            <a:endParaRPr lang="en-US"/>
          </a:p>
        </p:txBody>
      </p:sp>
      <p:pic>
        <p:nvPicPr>
          <p:cNvPr id="3074" name="Picture 2" descr="http://s1.static.gotsmile.net/images/2011/12/06/funny-science-news-experiments-memes-dog-fuzzy-logic_1323148088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681" y="1600200"/>
            <a:ext cx="8106382"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457200" y="228600"/>
            <a:ext cx="7467600" cy="1143000"/>
          </a:xfrm>
        </p:spPr>
        <p:txBody>
          <a:bodyPr>
            <a:normAutofit fontScale="90000"/>
          </a:bodyPr>
          <a:lstStyle/>
          <a:p>
            <a:pPr eaLnBrk="1" hangingPunct="1"/>
            <a:r>
              <a:rPr lang="en-US" dirty="0"/>
              <a:t>Alfred Wegener: Constructing the “Big Idea” for Geology</a:t>
            </a:r>
          </a:p>
        </p:txBody>
      </p:sp>
      <p:sp>
        <p:nvSpPr>
          <p:cNvPr id="1029" name="Rectangle 3"/>
          <p:cNvSpPr>
            <a:spLocks noGrp="1" noChangeArrowheads="1"/>
          </p:cNvSpPr>
          <p:nvPr>
            <p:ph idx="1"/>
          </p:nvPr>
        </p:nvSpPr>
        <p:spPr>
          <a:xfrm>
            <a:off x="134938" y="5791200"/>
            <a:ext cx="8896350" cy="1066800"/>
          </a:xfrm>
        </p:spPr>
        <p:txBody>
          <a:bodyPr/>
          <a:lstStyle/>
          <a:p>
            <a:pPr eaLnBrk="1" hangingPunct="1">
              <a:buFont typeface="Wingdings" pitchFamily="2" charset="2"/>
              <a:buNone/>
            </a:pPr>
            <a:r>
              <a:rPr lang="en-US" sz="2400"/>
              <a:t> </a:t>
            </a:r>
          </a:p>
          <a:p>
            <a:pPr eaLnBrk="1" hangingPunct="1">
              <a:buFont typeface="Wingdings" pitchFamily="2" charset="2"/>
              <a:buNone/>
            </a:pPr>
            <a:r>
              <a:rPr lang="en-US" sz="1200" i="1"/>
              <a:t>Oldoinyo Lengai, an active volcano in the East African Rift Zone, where Africa is being pulled apart by plate-tectonic processes. (Photograph by Jorg Keller, Albert-Ludwigs-Universität Freiburg, Germany.)</a:t>
            </a:r>
            <a:r>
              <a:rPr lang="en-US" sz="1200"/>
              <a:t> </a:t>
            </a:r>
          </a:p>
          <a:p>
            <a:pPr eaLnBrk="1" hangingPunct="1">
              <a:buFont typeface="Wingdings" pitchFamily="2" charset="2"/>
              <a:buNone/>
            </a:pPr>
            <a:endParaRPr lang="en-US" sz="1200"/>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18</a:t>
            </a:fld>
            <a:endParaRPr lang="en-US"/>
          </a:p>
        </p:txBody>
      </p:sp>
      <p:graphicFrame>
        <p:nvGraphicFramePr>
          <p:cNvPr id="1026" name="Object 4"/>
          <p:cNvGraphicFramePr>
            <a:graphicFrameLocks noChangeAspect="1"/>
          </p:cNvGraphicFramePr>
          <p:nvPr/>
        </p:nvGraphicFramePr>
        <p:xfrm>
          <a:off x="1752600" y="1981200"/>
          <a:ext cx="5638800" cy="4025900"/>
        </p:xfrm>
        <a:graphic>
          <a:graphicData uri="http://schemas.openxmlformats.org/presentationml/2006/ole">
            <mc:AlternateContent xmlns:mc="http://schemas.openxmlformats.org/markup-compatibility/2006">
              <mc:Choice xmlns:v="urn:schemas-microsoft-com:vml" Requires="v">
                <p:oleObj spid="_x0000_s1080" name="Photo Editor Photo" r:id="rId3" imgW="4001058" imgH="3038095" progId="">
                  <p:embed/>
                </p:oleObj>
              </mc:Choice>
              <mc:Fallback>
                <p:oleObj name="Photo Editor Photo" r:id="rId3" imgW="4001058" imgH="3038095"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81200"/>
                        <a:ext cx="5638800" cy="4025900"/>
                      </a:xfrm>
                      <a:prstGeom prst="rect">
                        <a:avLst/>
                      </a:prstGeom>
                      <a:noFill/>
                      <a:ln w="38100" cap="sq">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dirty="0"/>
              <a:t>What is Continental Drift?</a:t>
            </a:r>
          </a:p>
        </p:txBody>
      </p:sp>
      <p:sp>
        <p:nvSpPr>
          <p:cNvPr id="2" name="Rectangle 3"/>
          <p:cNvSpPr>
            <a:spLocks noGrp="1" noChangeArrowheads="1"/>
          </p:cNvSpPr>
          <p:nvPr>
            <p:ph sz="half" idx="1"/>
          </p:nvPr>
        </p:nvSpPr>
        <p:spPr>
          <a:xfrm>
            <a:off x="914400" y="5562600"/>
            <a:ext cx="7543800" cy="914400"/>
          </a:xfrm>
        </p:spPr>
        <p:txBody>
          <a:bodyPr/>
          <a:lstStyle/>
          <a:p>
            <a:pPr eaLnBrk="1" hangingPunct="1"/>
            <a:r>
              <a:rPr lang="en-US" sz="2400" dirty="0"/>
              <a:t>The idea the continents where once together and has since split apart. </a:t>
            </a:r>
          </a:p>
        </p:txBody>
      </p:sp>
      <p:pic>
        <p:nvPicPr>
          <p:cNvPr id="8" name="Content Placeholder 7" descr="Shapes of Continents.gif"/>
          <p:cNvPicPr>
            <a:picLocks noGrp="1" noChangeAspect="1"/>
          </p:cNvPicPr>
          <p:nvPr>
            <p:ph sz="half" idx="2"/>
          </p:nvPr>
        </p:nvPicPr>
        <p:blipFill>
          <a:blip r:embed="rId2" cstate="print"/>
          <a:stretch>
            <a:fillRect/>
          </a:stretch>
        </p:blipFill>
        <p:spPr>
          <a:xfrm>
            <a:off x="1066800" y="1447800"/>
            <a:ext cx="6400800" cy="4114800"/>
          </a:xfrm>
        </p:spPr>
      </p:pic>
      <p:sp>
        <p:nvSpPr>
          <p:cNvPr id="3" name="Slide Number Placeholder 2"/>
          <p:cNvSpPr>
            <a:spLocks noGrp="1"/>
          </p:cNvSpPr>
          <p:nvPr>
            <p:ph type="sldNum" sz="quarter" idx="12"/>
          </p:nvPr>
        </p:nvSpPr>
        <p:spPr/>
        <p:txBody>
          <a:bodyPr/>
          <a:lstStyle/>
          <a:p>
            <a:pPr>
              <a:defRPr/>
            </a:pPr>
            <a:fld id="{7E7A0CB2-A361-4679-B0BD-1D6BA05AF3FA}" type="slidenum">
              <a:rPr lang="en-US" smtClean="0"/>
              <a:pPr>
                <a:defRPr/>
              </a:pPr>
              <a:t>19</a:t>
            </a:fld>
            <a:endParaRPr lang="en-US"/>
          </a:p>
        </p:txBody>
      </p:sp>
      <p:sp>
        <p:nvSpPr>
          <p:cNvPr id="4102" name="Text Box 5"/>
          <p:cNvSpPr txBox="1">
            <a:spLocks noChangeArrowheads="1"/>
          </p:cNvSpPr>
          <p:nvPr/>
        </p:nvSpPr>
        <p:spPr bwMode="auto">
          <a:xfrm>
            <a:off x="7391400" y="5105400"/>
            <a:ext cx="1752600" cy="276999"/>
          </a:xfrm>
          <a:prstGeom prst="rect">
            <a:avLst/>
          </a:prstGeom>
          <a:noFill/>
          <a:ln w="12700" cap="sq">
            <a:noFill/>
            <a:miter lim="800000"/>
            <a:headEnd type="none" w="sm" len="sm"/>
            <a:tailEnd type="none" w="sm" len="sm"/>
          </a:ln>
        </p:spPr>
        <p:txBody>
          <a:bodyPr wrap="square">
            <a:spAutoFit/>
          </a:bodyPr>
          <a:lstStyle/>
          <a:p>
            <a:pPr>
              <a:spcBef>
                <a:spcPct val="50000"/>
              </a:spcBef>
            </a:pPr>
            <a:r>
              <a:rPr lang="en-US" sz="1200" dirty="0"/>
              <a:t>Courtesy of  </a:t>
            </a:r>
            <a:r>
              <a:rPr lang="en-US" sz="1200" dirty="0" err="1"/>
              <a:t>USGS</a:t>
            </a:r>
            <a:endParaRPr lang="en-US" sz="1200" dirty="0"/>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 you think this kind of dinosaur roamed Connecticut? </a:t>
            </a:r>
          </a:p>
        </p:txBody>
      </p:sp>
      <p:sp>
        <p:nvSpPr>
          <p:cNvPr id="4" name="Slide Number Placeholder 3"/>
          <p:cNvSpPr>
            <a:spLocks noGrp="1"/>
          </p:cNvSpPr>
          <p:nvPr>
            <p:ph type="sldNum" sz="quarter" idx="12"/>
          </p:nvPr>
        </p:nvSpPr>
        <p:spPr/>
        <p:txBody>
          <a:bodyPr/>
          <a:lstStyle/>
          <a:p>
            <a:pPr>
              <a:defRPr/>
            </a:pPr>
            <a:fld id="{CAFE7EAD-440A-4F8A-A706-658EB54D9986}" type="slidenum">
              <a:rPr lang="en-US" smtClean="0"/>
              <a:pPr>
                <a:defRPr/>
              </a:pPr>
              <a:t>2</a:t>
            </a:fld>
            <a:endParaRPr lang="en-US"/>
          </a:p>
        </p:txBody>
      </p:sp>
      <p:pic>
        <p:nvPicPr>
          <p:cNvPr id="5" name="Picture 2" descr="http://img0.etsystatic.com/036/0/6827429/il_570xN.521126742_2ax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76400"/>
            <a:ext cx="6516396" cy="48930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78778470"/>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dirty="0"/>
              <a:t>Who constructed this idea?</a:t>
            </a:r>
          </a:p>
        </p:txBody>
      </p:sp>
      <p:sp>
        <p:nvSpPr>
          <p:cNvPr id="2" name="Rectangle 3"/>
          <p:cNvSpPr>
            <a:spLocks noGrp="1" noChangeArrowheads="1"/>
          </p:cNvSpPr>
          <p:nvPr>
            <p:ph sz="half" idx="1"/>
          </p:nvPr>
        </p:nvSpPr>
        <p:spPr/>
        <p:txBody>
          <a:bodyPr>
            <a:normAutofit lnSpcReduction="10000"/>
          </a:bodyPr>
          <a:lstStyle/>
          <a:p>
            <a:pPr eaLnBrk="1" hangingPunct="1"/>
            <a:r>
              <a:rPr lang="en-US" dirty="0">
                <a:hlinkClick r:id="rId2"/>
              </a:rPr>
              <a:t>Alfred Wagener </a:t>
            </a:r>
            <a:endParaRPr lang="en-US" dirty="0"/>
          </a:p>
          <a:p>
            <a:pPr lvl="1" eaLnBrk="1" hangingPunct="1"/>
            <a:r>
              <a:rPr lang="en-US" dirty="0"/>
              <a:t>A German Meteorologist </a:t>
            </a:r>
          </a:p>
          <a:p>
            <a:pPr lvl="2" eaLnBrk="1" hangingPunct="1"/>
            <a:r>
              <a:rPr lang="en-US" dirty="0"/>
              <a:t>Earned </a:t>
            </a:r>
            <a:r>
              <a:rPr lang="en-US" dirty="0" err="1"/>
              <a:t>Ph.D</a:t>
            </a:r>
            <a:r>
              <a:rPr lang="en-US" dirty="0"/>
              <a:t> in astronomy in 1904</a:t>
            </a:r>
          </a:p>
          <a:p>
            <a:pPr lvl="2" eaLnBrk="1" hangingPunct="1"/>
            <a:r>
              <a:rPr lang="en-US" dirty="0"/>
              <a:t>Famous father-in-law, </a:t>
            </a:r>
            <a:r>
              <a:rPr lang="en-US" dirty="0" err="1"/>
              <a:t>Wladimir</a:t>
            </a:r>
            <a:r>
              <a:rPr lang="en-US" dirty="0"/>
              <a:t> </a:t>
            </a:r>
            <a:r>
              <a:rPr lang="en-US" dirty="0" err="1"/>
              <a:t>Koppen</a:t>
            </a:r>
            <a:endParaRPr lang="en-US" dirty="0"/>
          </a:p>
          <a:p>
            <a:pPr lvl="1" eaLnBrk="1" hangingPunct="1"/>
            <a:r>
              <a:rPr lang="en-US" dirty="0"/>
              <a:t>Studied </a:t>
            </a:r>
            <a:r>
              <a:rPr lang="en-US" dirty="0" err="1"/>
              <a:t>Paleoclimates</a:t>
            </a:r>
            <a:r>
              <a:rPr lang="en-US" dirty="0"/>
              <a:t> as a specialty</a:t>
            </a:r>
          </a:p>
          <a:p>
            <a:pPr lvl="2" eaLnBrk="1" hangingPunct="1"/>
            <a:r>
              <a:rPr lang="en-US" dirty="0"/>
              <a:t>Traveled to Greenland and collected other peoples research on fossils, climate, etc.</a:t>
            </a:r>
          </a:p>
          <a:p>
            <a:pPr lvl="3" eaLnBrk="1" hangingPunct="1"/>
            <a:r>
              <a:rPr lang="en-US" dirty="0"/>
              <a:t>This is also the place where he died at age 50. </a:t>
            </a:r>
          </a:p>
          <a:p>
            <a:pPr lvl="1" eaLnBrk="1" hangingPunct="1"/>
            <a:endParaRPr lang="en-US" dirty="0"/>
          </a:p>
        </p:txBody>
      </p:sp>
      <p:pic>
        <p:nvPicPr>
          <p:cNvPr id="61442" name="Picture 2" descr="http://www.awi.de/fileadmin/user_upload/News/Press_Releases/2005/4._Quarter/Wegener6_p.jpg"/>
          <p:cNvPicPr>
            <a:picLocks noGrp="1" noChangeAspect="1" noChangeArrowheads="1"/>
          </p:cNvPicPr>
          <p:nvPr>
            <p:ph sz="half" idx="2"/>
          </p:nvPr>
        </p:nvPicPr>
        <p:blipFill>
          <a:blip r:embed="rId3" cstate="print"/>
          <a:stretch>
            <a:fillRect/>
          </a:stretch>
        </p:blipFill>
        <p:spPr bwMode="auto">
          <a:xfrm>
            <a:off x="4987745" y="1673225"/>
            <a:ext cx="3359509" cy="4718050"/>
          </a:xfrm>
          <a:prstGeom prst="rect">
            <a:avLst/>
          </a:prstGeom>
          <a:noFill/>
          <a:ln>
            <a:solidFill>
              <a:schemeClr val="accent1"/>
            </a:solidFill>
          </a:ln>
        </p:spPr>
      </p:pic>
      <p:sp>
        <p:nvSpPr>
          <p:cNvPr id="3" name="Slide Number Placeholder 2"/>
          <p:cNvSpPr>
            <a:spLocks noGrp="1"/>
          </p:cNvSpPr>
          <p:nvPr>
            <p:ph type="sldNum" sz="quarter" idx="12"/>
          </p:nvPr>
        </p:nvSpPr>
        <p:spPr/>
        <p:txBody>
          <a:bodyPr/>
          <a:lstStyle/>
          <a:p>
            <a:pPr>
              <a:defRPr/>
            </a:pPr>
            <a:fld id="{7E7A0CB2-A361-4679-B0BD-1D6BA05AF3FA}" type="slidenum">
              <a:rPr lang="en-US" smtClean="0"/>
              <a:pPr>
                <a:defRPr/>
              </a:pPr>
              <a:t>20</a:t>
            </a:fld>
            <a:endParaRPr lang="en-US"/>
          </a:p>
        </p:txBody>
      </p:sp>
      <p:sp>
        <p:nvSpPr>
          <p:cNvPr id="8" name="TextBox 7"/>
          <p:cNvSpPr txBox="1"/>
          <p:nvPr/>
        </p:nvSpPr>
        <p:spPr>
          <a:xfrm>
            <a:off x="5105400" y="6395384"/>
            <a:ext cx="3200400" cy="276999"/>
          </a:xfrm>
          <a:prstGeom prst="rect">
            <a:avLst/>
          </a:prstGeom>
          <a:noFill/>
        </p:spPr>
        <p:txBody>
          <a:bodyPr wrap="square" rtlCol="0">
            <a:spAutoFit/>
          </a:bodyPr>
          <a:lstStyle/>
          <a:p>
            <a:r>
              <a:rPr lang="en-US" sz="1200" dirty="0"/>
              <a:t>Courtesy of the Alfred Wegener Institute </a:t>
            </a:r>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pPr eaLnBrk="1" hangingPunct="1"/>
            <a:r>
              <a:rPr lang="en-US" dirty="0"/>
              <a:t>What kinds of scientific inquiry did he conduct?</a:t>
            </a:r>
          </a:p>
        </p:txBody>
      </p:sp>
      <p:sp>
        <p:nvSpPr>
          <p:cNvPr id="6148" name="Rectangle 3"/>
          <p:cNvSpPr>
            <a:spLocks noGrp="1" noChangeArrowheads="1"/>
          </p:cNvSpPr>
          <p:nvPr>
            <p:ph idx="1"/>
          </p:nvPr>
        </p:nvSpPr>
        <p:spPr/>
        <p:txBody>
          <a:bodyPr/>
          <a:lstStyle/>
          <a:p>
            <a:pPr eaLnBrk="1" hangingPunct="1">
              <a:lnSpc>
                <a:spcPct val="90000"/>
              </a:lnSpc>
            </a:pPr>
            <a:r>
              <a:rPr lang="en-US" dirty="0"/>
              <a:t>The kind of inquiry that was the focus of his book was more of an inductive approach of scientific inquiry (theory building).</a:t>
            </a:r>
          </a:p>
          <a:p>
            <a:pPr lvl="1">
              <a:lnSpc>
                <a:spcPct val="90000"/>
              </a:lnSpc>
            </a:pPr>
            <a:r>
              <a:rPr lang="en-US" dirty="0"/>
              <a:t>Interpretative based on multiple lines of evidence (to be discussed next). </a:t>
            </a:r>
          </a:p>
          <a:p>
            <a:pPr lvl="1">
              <a:lnSpc>
                <a:spcPct val="90000"/>
              </a:lnSpc>
            </a:pPr>
            <a:r>
              <a:rPr lang="en-US" dirty="0"/>
              <a:t>Interdisciplinary approach to inquiry—meteorology, physics, chemistry, geography. </a:t>
            </a:r>
          </a:p>
          <a:p>
            <a:pPr lvl="1" eaLnBrk="1" hangingPunct="1">
              <a:lnSpc>
                <a:spcPct val="90000"/>
              </a:lnSpc>
            </a:pPr>
            <a:r>
              <a:rPr lang="en-US" dirty="0"/>
              <a:t>Collected his own data as well as other research to develop a comprehensive understanding of the Earth.</a:t>
            </a:r>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21</a:t>
            </a:fld>
            <a:endParaRPr lang="en-US"/>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normAutofit fontScale="90000"/>
          </a:bodyPr>
          <a:lstStyle/>
          <a:p>
            <a:pPr eaLnBrk="1" hangingPunct="1"/>
            <a:r>
              <a:rPr lang="en-US" sz="3800"/>
              <a:t>What was his major scholarly contributions?</a:t>
            </a:r>
          </a:p>
        </p:txBody>
      </p:sp>
      <p:sp>
        <p:nvSpPr>
          <p:cNvPr id="7172" name="Rectangle 3"/>
          <p:cNvSpPr>
            <a:spLocks noGrp="1" noChangeArrowheads="1"/>
          </p:cNvSpPr>
          <p:nvPr>
            <p:ph sz="half" idx="1"/>
          </p:nvPr>
        </p:nvSpPr>
        <p:spPr/>
        <p:txBody>
          <a:bodyPr>
            <a:normAutofit fontScale="92500"/>
          </a:bodyPr>
          <a:lstStyle/>
          <a:p>
            <a:pPr eaLnBrk="1" hangingPunct="1"/>
            <a:r>
              <a:rPr lang="en-US" dirty="0"/>
              <a:t>1911: Published Thermodynamics of the Atmosphere</a:t>
            </a:r>
          </a:p>
          <a:p>
            <a:pPr eaLnBrk="1" hangingPunct="1"/>
            <a:r>
              <a:rPr lang="en-US" dirty="0"/>
              <a:t>In 1912 at the Geologic Association “startled” the scientific community with his idea </a:t>
            </a:r>
          </a:p>
          <a:p>
            <a:pPr eaLnBrk="1" hangingPunct="1"/>
            <a:r>
              <a:rPr lang="en-US" dirty="0"/>
              <a:t>Published a book called “The Origin of the Continents and Oceans” in 1915</a:t>
            </a:r>
          </a:p>
          <a:p>
            <a:pPr eaLnBrk="1" hangingPunct="1">
              <a:buFont typeface="Wingdings" pitchFamily="2" charset="2"/>
              <a:buNone/>
            </a:pPr>
            <a:endParaRPr lang="en-US" dirty="0"/>
          </a:p>
        </p:txBody>
      </p:sp>
      <p:pic>
        <p:nvPicPr>
          <p:cNvPr id="6" name="Content Placeholder 5" descr="Origin-of-Continents-and-Oceans.gif"/>
          <p:cNvPicPr>
            <a:picLocks noGrp="1" noChangeAspect="1"/>
          </p:cNvPicPr>
          <p:nvPr>
            <p:ph sz="half" idx="2"/>
          </p:nvPr>
        </p:nvPicPr>
        <p:blipFill>
          <a:blip r:embed="rId2" cstate="print"/>
          <a:stretch>
            <a:fillRect/>
          </a:stretch>
        </p:blipFill>
        <p:spPr>
          <a:xfrm>
            <a:off x="5334000" y="1419999"/>
            <a:ext cx="3200400" cy="4800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Slide Number Placeholder 1"/>
          <p:cNvSpPr>
            <a:spLocks noGrp="1"/>
          </p:cNvSpPr>
          <p:nvPr>
            <p:ph type="sldNum" sz="quarter" idx="12"/>
          </p:nvPr>
        </p:nvSpPr>
        <p:spPr/>
        <p:txBody>
          <a:bodyPr/>
          <a:lstStyle/>
          <a:p>
            <a:pPr>
              <a:defRPr/>
            </a:pPr>
            <a:fld id="{7E7A0CB2-A361-4679-B0BD-1D6BA05AF3FA}" type="slidenum">
              <a:rPr lang="en-US" smtClean="0"/>
              <a:pPr>
                <a:defRPr/>
              </a:pPr>
              <a:t>22</a:t>
            </a:fld>
            <a:endParaRPr lang="en-US"/>
          </a:p>
        </p:txBody>
      </p:sp>
      <p:sp>
        <p:nvSpPr>
          <p:cNvPr id="7" name="TextBox 6"/>
          <p:cNvSpPr txBox="1"/>
          <p:nvPr/>
        </p:nvSpPr>
        <p:spPr>
          <a:xfrm>
            <a:off x="5410200" y="6324600"/>
            <a:ext cx="3200400" cy="276999"/>
          </a:xfrm>
          <a:prstGeom prst="rect">
            <a:avLst/>
          </a:prstGeom>
          <a:noFill/>
        </p:spPr>
        <p:txBody>
          <a:bodyPr wrap="square" rtlCol="0">
            <a:spAutoFit/>
          </a:bodyPr>
          <a:lstStyle/>
          <a:p>
            <a:r>
              <a:rPr lang="en-US" sz="1200" i="1" dirty="0"/>
              <a:t>Courtesy of Amazon.com </a:t>
            </a: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274638"/>
            <a:ext cx="7467600" cy="715962"/>
          </a:xfrm>
        </p:spPr>
        <p:txBody>
          <a:bodyPr/>
          <a:lstStyle/>
          <a:p>
            <a:pPr eaLnBrk="1" hangingPunct="1"/>
            <a:r>
              <a:rPr lang="en-US" dirty="0"/>
              <a:t>What was his evidence?</a:t>
            </a:r>
          </a:p>
        </p:txBody>
      </p:sp>
      <p:sp>
        <p:nvSpPr>
          <p:cNvPr id="9220" name="Rectangle 3"/>
          <p:cNvSpPr>
            <a:spLocks noGrp="1" noChangeArrowheads="1"/>
          </p:cNvSpPr>
          <p:nvPr>
            <p:ph idx="1"/>
          </p:nvPr>
        </p:nvSpPr>
        <p:spPr>
          <a:xfrm>
            <a:off x="228600" y="1066800"/>
            <a:ext cx="8153400" cy="4873752"/>
          </a:xfrm>
        </p:spPr>
        <p:txBody>
          <a:bodyPr>
            <a:normAutofit/>
          </a:bodyPr>
          <a:lstStyle/>
          <a:p>
            <a:pPr eaLnBrk="1" hangingPunct="1"/>
            <a:r>
              <a:rPr lang="en-US" sz="2000" dirty="0"/>
              <a:t>Evidence to support his theory: 1) shapes of continents, 2) fossils, 3) mountain ranges, 4) rocks (e.g. coal), 5) climate.  </a:t>
            </a:r>
          </a:p>
          <a:p>
            <a:pPr eaLnBrk="1" hangingPunct="1"/>
            <a:endParaRPr lang="en-US" sz="2000" dirty="0"/>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23</a:t>
            </a:fld>
            <a:endParaRPr lang="en-US"/>
          </a:p>
        </p:txBody>
      </p:sp>
      <p:pic>
        <p:nvPicPr>
          <p:cNvPr id="2050" name="Picture 2" descr="http://www.npenn.org/cms/lib/PA09000087/Centricity/Domain/351/Earth%20Science/Ch.%204%20Plate%20Tectonics/Ch.%204%20Plate%20Tectonics%20Website%20Images/Evidence%20for%20Continental%20Drif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45503"/>
            <a:ext cx="7464074" cy="511249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457200" y="685800"/>
            <a:ext cx="7467600" cy="1096962"/>
          </a:xfrm>
        </p:spPr>
        <p:txBody>
          <a:bodyPr>
            <a:noAutofit/>
          </a:bodyPr>
          <a:lstStyle/>
          <a:p>
            <a:pPr eaLnBrk="1" hangingPunct="1"/>
            <a:r>
              <a:rPr lang="en-US" dirty="0"/>
              <a:t>How was his book, “The Origin of the Continents and Oceans” received?</a:t>
            </a:r>
          </a:p>
        </p:txBody>
      </p:sp>
      <p:sp>
        <p:nvSpPr>
          <p:cNvPr id="6147" name="Rectangle 3"/>
          <p:cNvSpPr>
            <a:spLocks noGrp="1" noChangeArrowheads="1"/>
          </p:cNvSpPr>
          <p:nvPr>
            <p:ph idx="1"/>
          </p:nvPr>
        </p:nvSpPr>
        <p:spPr>
          <a:xfrm>
            <a:off x="457200" y="2362200"/>
            <a:ext cx="7467600" cy="3505200"/>
          </a:xfrm>
        </p:spPr>
        <p:txBody>
          <a:bodyPr>
            <a:normAutofit/>
          </a:bodyPr>
          <a:lstStyle/>
          <a:p>
            <a:pPr eaLnBrk="1" hangingPunct="1"/>
            <a:r>
              <a:rPr lang="en-US" dirty="0"/>
              <a:t>Well, his book suggested that the continents were once together and have since split apart</a:t>
            </a:r>
          </a:p>
          <a:p>
            <a:pPr lvl="1" eaLnBrk="1" hangingPunct="1"/>
            <a:r>
              <a:rPr lang="en-US" dirty="0"/>
              <a:t>He did note the continents were less dense than oceans, thus floated </a:t>
            </a:r>
          </a:p>
          <a:p>
            <a:pPr lvl="1" eaLnBrk="1" hangingPunct="1"/>
            <a:r>
              <a:rPr lang="en-US" dirty="0"/>
              <a:t>He created an uproar within the scientific community</a:t>
            </a:r>
          </a:p>
          <a:p>
            <a:pPr lvl="1" eaLnBrk="1" hangingPunct="1"/>
            <a:r>
              <a:rPr lang="en-US" dirty="0"/>
              <a:t>He also challenged pre-existing constructs in Geology</a:t>
            </a:r>
          </a:p>
          <a:p>
            <a:pPr lvl="2" eaLnBrk="1" hangingPunct="1"/>
            <a:r>
              <a:rPr lang="en-US" dirty="0"/>
              <a:t>e.g. land bridges, floods, etc.</a:t>
            </a:r>
          </a:p>
          <a:p>
            <a:pPr lvl="1"/>
            <a:r>
              <a:rPr lang="en-US" dirty="0"/>
              <a:t>He also created in uproar in many religious communities similar to Darwin. </a:t>
            </a:r>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24</a:t>
            </a:fld>
            <a:endParaRPr lang="en-US"/>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Continental Drift—Pseudoscience? </a:t>
            </a:r>
          </a:p>
        </p:txBody>
      </p:sp>
      <p:sp>
        <p:nvSpPr>
          <p:cNvPr id="3" name="Content Placeholder 2"/>
          <p:cNvSpPr>
            <a:spLocks noGrp="1"/>
          </p:cNvSpPr>
          <p:nvPr>
            <p:ph idx="1"/>
          </p:nvPr>
        </p:nvSpPr>
        <p:spPr/>
        <p:txBody>
          <a:bodyPr>
            <a:normAutofit/>
          </a:bodyPr>
          <a:lstStyle/>
          <a:p>
            <a:r>
              <a:rPr lang="en-US" dirty="0"/>
              <a:t>His ideas, at the time he presented his findings, were considered a pseudoscience (see article.) </a:t>
            </a:r>
          </a:p>
          <a:p>
            <a:r>
              <a:rPr lang="en-US" dirty="0"/>
              <a:t>He never claimed his ideas were “fact” and that the conclusions he proposed was </a:t>
            </a:r>
            <a:r>
              <a:rPr lang="en-US" b="1" dirty="0"/>
              <a:t>tentative </a:t>
            </a:r>
            <a:r>
              <a:rPr lang="en-US" dirty="0"/>
              <a:t>(e.g. continents “drifting”). </a:t>
            </a:r>
          </a:p>
          <a:p>
            <a:r>
              <a:rPr lang="en-US" dirty="0"/>
              <a:t>He supported his claims with multiple lines of </a:t>
            </a:r>
            <a:r>
              <a:rPr lang="en-US" b="1" dirty="0"/>
              <a:t>evidence</a:t>
            </a:r>
            <a:r>
              <a:rPr lang="en-US" dirty="0"/>
              <a:t> to build his theory (e.g. evidence outlined in previous  side). </a:t>
            </a:r>
          </a:p>
          <a:p>
            <a:r>
              <a:rPr lang="en-US" dirty="0"/>
              <a:t>His proposed </a:t>
            </a:r>
            <a:r>
              <a:rPr lang="en-US" b="1" dirty="0"/>
              <a:t>theory</a:t>
            </a:r>
            <a:r>
              <a:rPr lang="en-US" dirty="0"/>
              <a:t> was based on </a:t>
            </a:r>
            <a:r>
              <a:rPr lang="en-US" b="1" dirty="0"/>
              <a:t>inference </a:t>
            </a:r>
            <a:r>
              <a:rPr lang="en-US" dirty="0"/>
              <a:t>(e.g. fossils inferred movement of crust)</a:t>
            </a:r>
            <a:endParaRPr lang="en-US" b="1" dirty="0"/>
          </a:p>
          <a:p>
            <a:r>
              <a:rPr lang="en-US" dirty="0"/>
              <a:t>He </a:t>
            </a:r>
            <a:r>
              <a:rPr lang="en-US" dirty="0" err="1"/>
              <a:t>devleoped</a:t>
            </a:r>
            <a:r>
              <a:rPr lang="en-US" dirty="0"/>
              <a:t> his ideas based on </a:t>
            </a:r>
            <a:r>
              <a:rPr lang="en-US" b="1" dirty="0"/>
              <a:t>creativity and  imagination</a:t>
            </a:r>
            <a:r>
              <a:rPr lang="en-US" dirty="0"/>
              <a:t> (e.g. continents “floated” on the oceans). </a:t>
            </a:r>
          </a:p>
          <a:p>
            <a:endParaRPr lang="en-US" dirty="0"/>
          </a:p>
        </p:txBody>
      </p:sp>
      <p:sp>
        <p:nvSpPr>
          <p:cNvPr id="4" name="Slide Number Placeholder 3"/>
          <p:cNvSpPr>
            <a:spLocks noGrp="1"/>
          </p:cNvSpPr>
          <p:nvPr>
            <p:ph type="sldNum" sz="quarter" idx="12"/>
          </p:nvPr>
        </p:nvSpPr>
        <p:spPr/>
        <p:txBody>
          <a:bodyPr/>
          <a:lstStyle/>
          <a:p>
            <a:pPr>
              <a:defRPr/>
            </a:pPr>
            <a:fld id="{CAFE7EAD-440A-4F8A-A706-658EB54D9986}" type="slidenum">
              <a:rPr lang="en-US" smtClean="0"/>
              <a:pPr>
                <a:defRPr/>
              </a:pPr>
              <a:t>25</a:t>
            </a:fld>
            <a:endParaRPr lang="en-US"/>
          </a:p>
        </p:txBody>
      </p:sp>
    </p:spTree>
    <p:extLst>
      <p:ext uri="{BB962C8B-B14F-4D97-AF65-F5344CB8AC3E}">
        <p14:creationId xmlns:p14="http://schemas.microsoft.com/office/powerpoint/2010/main" val="3058034019"/>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t>Was he famous then?</a:t>
            </a:r>
          </a:p>
        </p:txBody>
      </p:sp>
      <p:sp>
        <p:nvSpPr>
          <p:cNvPr id="7171" name="Rectangle 3"/>
          <p:cNvSpPr>
            <a:spLocks noGrp="1" noChangeArrowheads="1"/>
          </p:cNvSpPr>
          <p:nvPr>
            <p:ph idx="1"/>
          </p:nvPr>
        </p:nvSpPr>
        <p:spPr/>
        <p:txBody>
          <a:bodyPr/>
          <a:lstStyle/>
          <a:p>
            <a:pPr eaLnBrk="1" hangingPunct="1"/>
            <a:r>
              <a:rPr lang="en-US" dirty="0"/>
              <a:t>No!  He was not taken seriously (at least during his lifetime)!</a:t>
            </a:r>
          </a:p>
          <a:p>
            <a:pPr lvl="1" eaLnBrk="1" hangingPunct="1"/>
            <a:r>
              <a:rPr lang="en-US" dirty="0"/>
              <a:t>Most thought is was not possible and thought his evidence DID NOT support any idea.  </a:t>
            </a:r>
          </a:p>
          <a:p>
            <a:pPr lvl="1" eaLnBrk="1" hangingPunct="1"/>
            <a:r>
              <a:rPr lang="en-US" dirty="0"/>
              <a:t>The biggest weakness to his work is he could not provide a mechanism to cause the continents to “drift”</a:t>
            </a:r>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26</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5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171">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 calcmode="lin" valueType="num">
                                      <p:cBhvr>
                                        <p:cTn id="12"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1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171">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 calcmode="lin" valueType="num">
                                      <p:cBhvr>
                                        <p:cTn id="17"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1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t>So what happened next?</a:t>
            </a:r>
          </a:p>
        </p:txBody>
      </p:sp>
      <p:sp>
        <p:nvSpPr>
          <p:cNvPr id="8195" name="Rectangle 3"/>
          <p:cNvSpPr>
            <a:spLocks noGrp="1" noChangeArrowheads="1"/>
          </p:cNvSpPr>
          <p:nvPr>
            <p:ph idx="1"/>
          </p:nvPr>
        </p:nvSpPr>
        <p:spPr/>
        <p:txBody>
          <a:bodyPr/>
          <a:lstStyle/>
          <a:p>
            <a:pPr algn="ctr" eaLnBrk="1" hangingPunct="1">
              <a:buFont typeface="Wingdings" pitchFamily="2" charset="2"/>
              <a:buNone/>
            </a:pPr>
            <a:r>
              <a:rPr lang="en-US" sz="4400"/>
              <a:t>WORLD WAR II</a:t>
            </a:r>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27</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a:t>What happened during the war?  </a:t>
            </a:r>
          </a:p>
        </p:txBody>
      </p:sp>
      <p:sp>
        <p:nvSpPr>
          <p:cNvPr id="9219" name="Rectangle 3"/>
          <p:cNvSpPr>
            <a:spLocks noGrp="1" noChangeArrowheads="1"/>
          </p:cNvSpPr>
          <p:nvPr>
            <p:ph sz="half" idx="1"/>
          </p:nvPr>
        </p:nvSpPr>
        <p:spPr>
          <a:xfrm>
            <a:off x="457200" y="1524000"/>
            <a:ext cx="3276600" cy="4267200"/>
          </a:xfrm>
        </p:spPr>
        <p:txBody>
          <a:bodyPr>
            <a:normAutofit lnSpcReduction="10000"/>
          </a:bodyPr>
          <a:lstStyle/>
          <a:p>
            <a:pPr eaLnBrk="1" hangingPunct="1"/>
            <a:r>
              <a:rPr lang="en-US" dirty="0"/>
              <a:t>Observations Taken</a:t>
            </a:r>
          </a:p>
          <a:p>
            <a:pPr lvl="1" eaLnBrk="1" hangingPunct="1"/>
            <a:r>
              <a:rPr lang="en-US" dirty="0"/>
              <a:t>Ships going back and forth from the US to Europe with new technology called “sonar” noticed strange underwater mountains in the middle of the Atlantic Ocean.</a:t>
            </a:r>
          </a:p>
        </p:txBody>
      </p:sp>
      <p:pic>
        <p:nvPicPr>
          <p:cNvPr id="10" name="Content Placeholder 9" descr="Mid Atlantic Ridge.jpg"/>
          <p:cNvPicPr>
            <a:picLocks noGrp="1" noChangeAspect="1"/>
          </p:cNvPicPr>
          <p:nvPr>
            <p:ph sz="half" idx="2"/>
          </p:nvPr>
        </p:nvPicPr>
        <p:blipFill>
          <a:blip r:embed="rId2" cstate="print"/>
          <a:stretch>
            <a:fillRect/>
          </a:stretch>
        </p:blipFill>
        <p:spPr>
          <a:xfrm>
            <a:off x="3733800" y="1676400"/>
            <a:ext cx="4267200" cy="4154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p:cNvSpPr>
            <a:spLocks noGrp="1"/>
          </p:cNvSpPr>
          <p:nvPr>
            <p:ph type="sldNum" sz="quarter" idx="12"/>
          </p:nvPr>
        </p:nvSpPr>
        <p:spPr/>
        <p:txBody>
          <a:bodyPr/>
          <a:lstStyle/>
          <a:p>
            <a:pPr>
              <a:defRPr/>
            </a:pPr>
            <a:fld id="{7E7A0CB2-A361-4679-B0BD-1D6BA05AF3FA}" type="slidenum">
              <a:rPr lang="en-US" smtClean="0"/>
              <a:pPr>
                <a:defRPr/>
              </a:pPr>
              <a:t>28</a:t>
            </a:fld>
            <a:endParaRPr lang="en-US"/>
          </a:p>
        </p:txBody>
      </p:sp>
      <p:sp>
        <p:nvSpPr>
          <p:cNvPr id="7" name="TextBox 6"/>
          <p:cNvSpPr txBox="1"/>
          <p:nvPr/>
        </p:nvSpPr>
        <p:spPr>
          <a:xfrm>
            <a:off x="3733800" y="5867400"/>
            <a:ext cx="4572000" cy="307777"/>
          </a:xfrm>
          <a:prstGeom prst="rect">
            <a:avLst/>
          </a:prstGeom>
          <a:noFill/>
        </p:spPr>
        <p:txBody>
          <a:bodyPr wrap="square" rtlCol="0">
            <a:spAutoFit/>
          </a:bodyPr>
          <a:lstStyle/>
          <a:p>
            <a:r>
              <a:rPr lang="en-US" sz="1400" dirty="0"/>
              <a:t>Courtesy of University of Washington  </a:t>
            </a: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a:t>Further investigations?</a:t>
            </a:r>
          </a:p>
        </p:txBody>
      </p:sp>
      <p:sp>
        <p:nvSpPr>
          <p:cNvPr id="10243" name="Rectangle 3"/>
          <p:cNvSpPr>
            <a:spLocks noGrp="1" noChangeArrowheads="1"/>
          </p:cNvSpPr>
          <p:nvPr>
            <p:ph sz="half" idx="1"/>
          </p:nvPr>
        </p:nvSpPr>
        <p:spPr>
          <a:xfrm>
            <a:off x="457200" y="1600200"/>
            <a:ext cx="5257800" cy="4572000"/>
          </a:xfrm>
        </p:spPr>
        <p:txBody>
          <a:bodyPr/>
          <a:lstStyle/>
          <a:p>
            <a:pPr eaLnBrk="1" hangingPunct="1"/>
            <a:r>
              <a:rPr lang="en-US" dirty="0"/>
              <a:t>Henry Hess and the Glomar Challenger (a research vessel) further investigated these mountains for decades and collected more data and observations.</a:t>
            </a:r>
          </a:p>
          <a:p>
            <a:pPr lvl="1" eaLnBrk="1" hangingPunct="1"/>
            <a:endParaRPr lang="en-US" dirty="0"/>
          </a:p>
        </p:txBody>
      </p:sp>
      <p:pic>
        <p:nvPicPr>
          <p:cNvPr id="6" name="Content Placeholder 5" descr="Glomar Challenger.jpg"/>
          <p:cNvPicPr>
            <a:picLocks noGrp="1" noChangeAspect="1"/>
          </p:cNvPicPr>
          <p:nvPr>
            <p:ph sz="half" idx="2"/>
          </p:nvPr>
        </p:nvPicPr>
        <p:blipFill>
          <a:blip r:embed="rId2" cstate="print"/>
          <a:stretch>
            <a:fillRect/>
          </a:stretch>
        </p:blipFill>
        <p:spPr>
          <a:xfrm>
            <a:off x="5476875" y="3317875"/>
            <a:ext cx="2381250" cy="142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p:cNvSpPr>
            <a:spLocks noGrp="1"/>
          </p:cNvSpPr>
          <p:nvPr>
            <p:ph type="sldNum" sz="quarter" idx="12"/>
          </p:nvPr>
        </p:nvSpPr>
        <p:spPr/>
        <p:txBody>
          <a:bodyPr/>
          <a:lstStyle/>
          <a:p>
            <a:pPr>
              <a:defRPr/>
            </a:pPr>
            <a:fld id="{7E7A0CB2-A361-4679-B0BD-1D6BA05AF3FA}" type="slidenum">
              <a:rPr lang="en-US" smtClean="0"/>
              <a:pPr>
                <a:defRPr/>
              </a:pPr>
              <a:t>29</a:t>
            </a:fld>
            <a:endParaRPr lang="en-US"/>
          </a:p>
        </p:txBody>
      </p:sp>
      <p:sp>
        <p:nvSpPr>
          <p:cNvPr id="7" name="TextBox 6"/>
          <p:cNvSpPr txBox="1"/>
          <p:nvPr/>
        </p:nvSpPr>
        <p:spPr>
          <a:xfrm>
            <a:off x="4191000" y="5943600"/>
            <a:ext cx="3810000" cy="307777"/>
          </a:xfrm>
          <a:prstGeom prst="rect">
            <a:avLst/>
          </a:prstGeom>
          <a:noFill/>
        </p:spPr>
        <p:txBody>
          <a:bodyPr wrap="square" rtlCol="0">
            <a:spAutoFit/>
          </a:bodyPr>
          <a:lstStyle/>
          <a:p>
            <a:r>
              <a:rPr lang="en-US" sz="1400" dirty="0"/>
              <a:t>Courtesy of the Natural History Museum </a:t>
            </a: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Yes, it did! The evidence we have is this…</a:t>
            </a:r>
          </a:p>
        </p:txBody>
      </p:sp>
      <p:sp>
        <p:nvSpPr>
          <p:cNvPr id="4" name="Slide Number Placeholder 3"/>
          <p:cNvSpPr>
            <a:spLocks noGrp="1"/>
          </p:cNvSpPr>
          <p:nvPr>
            <p:ph type="sldNum" sz="quarter" idx="12"/>
          </p:nvPr>
        </p:nvSpPr>
        <p:spPr/>
        <p:txBody>
          <a:bodyPr/>
          <a:lstStyle/>
          <a:p>
            <a:pPr>
              <a:defRPr/>
            </a:pPr>
            <a:fld id="{CAFE7EAD-440A-4F8A-A706-658EB54D9986}" type="slidenum">
              <a:rPr lang="en-US" smtClean="0"/>
              <a:pPr>
                <a:defRPr/>
              </a:pPr>
              <a:t>3</a:t>
            </a:fld>
            <a:endParaRPr lang="en-US"/>
          </a:p>
        </p:txBody>
      </p:sp>
      <p:pic>
        <p:nvPicPr>
          <p:cNvPr id="7" name="Content Placeholder 4" descr="CT Fossil.jpg"/>
          <p:cNvPicPr>
            <a:picLocks noGrp="1" noChangeAspect="1"/>
          </p:cNvPicPr>
          <p:nvPr>
            <p:ph idx="1"/>
          </p:nvPr>
        </p:nvPicPr>
        <p:blipFill rotWithShape="1">
          <a:blip r:embed="rId2" cstate="print">
            <a:alphaModFix/>
            <a:extLst>
              <a:ext uri="{28A0092B-C50C-407E-A947-70E740481C1C}">
                <a14:useLocalDpi xmlns:a14="http://schemas.microsoft.com/office/drawing/2010/main" val="0"/>
              </a:ext>
            </a:extLst>
          </a:blip>
          <a:srcRect l="-30986" r="-30986"/>
          <a:stretch/>
        </p:blipFill>
        <p:spPr>
          <a:xfrm rot="5400000">
            <a:off x="684164" y="1220836"/>
            <a:ext cx="7775671" cy="6400800"/>
          </a:xfrm>
          <a:ln>
            <a:solidFill>
              <a:schemeClr val="accent1"/>
            </a:solidFill>
          </a:ln>
        </p:spPr>
      </p:pic>
      <p:sp>
        <p:nvSpPr>
          <p:cNvPr id="9" name="TextBox 8"/>
          <p:cNvSpPr txBox="1"/>
          <p:nvPr/>
        </p:nvSpPr>
        <p:spPr>
          <a:xfrm>
            <a:off x="685800" y="1600200"/>
            <a:ext cx="8001000" cy="400110"/>
          </a:xfrm>
          <a:prstGeom prst="rect">
            <a:avLst/>
          </a:prstGeom>
          <a:noFill/>
        </p:spPr>
        <p:txBody>
          <a:bodyPr wrap="square" rtlCol="0">
            <a:spAutoFit/>
          </a:bodyPr>
          <a:lstStyle/>
          <a:p>
            <a:pPr algn="ctr"/>
            <a:r>
              <a:rPr lang="en-US" sz="2000" b="1" dirty="0">
                <a:solidFill>
                  <a:schemeClr val="accent4">
                    <a:lumMod val="75000"/>
                  </a:schemeClr>
                </a:solidFill>
              </a:rPr>
              <a:t>Can you tell what this fossil is?</a:t>
            </a:r>
          </a:p>
        </p:txBody>
      </p:sp>
    </p:spTree>
    <p:extLst>
      <p:ext uri="{BB962C8B-B14F-4D97-AF65-F5344CB8AC3E}">
        <p14:creationId xmlns:p14="http://schemas.microsoft.com/office/powerpoint/2010/main" val="1020064406"/>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normAutofit fontScale="90000"/>
          </a:bodyPr>
          <a:lstStyle/>
          <a:p>
            <a:pPr eaLnBrk="1" hangingPunct="1"/>
            <a:r>
              <a:rPr lang="en-US" dirty="0"/>
              <a:t>So what did he find out? What was his results?</a:t>
            </a:r>
          </a:p>
        </p:txBody>
      </p:sp>
      <p:sp>
        <p:nvSpPr>
          <p:cNvPr id="11267" name="Rectangle 3"/>
          <p:cNvSpPr>
            <a:spLocks noGrp="1" noChangeArrowheads="1"/>
          </p:cNvSpPr>
          <p:nvPr>
            <p:ph sz="half" idx="1"/>
          </p:nvPr>
        </p:nvSpPr>
        <p:spPr>
          <a:xfrm>
            <a:off x="457200" y="1600200"/>
            <a:ext cx="8077200" cy="1905000"/>
          </a:xfrm>
        </p:spPr>
        <p:txBody>
          <a:bodyPr>
            <a:normAutofit/>
          </a:bodyPr>
          <a:lstStyle/>
          <a:p>
            <a:pPr eaLnBrk="1" hangingPunct="1"/>
            <a:r>
              <a:rPr lang="en-US" sz="2400" dirty="0"/>
              <a:t>These mountains had strange and unusual valleys</a:t>
            </a:r>
          </a:p>
          <a:p>
            <a:pPr eaLnBrk="1" hangingPunct="1"/>
            <a:r>
              <a:rPr lang="en-US" sz="2400" dirty="0"/>
              <a:t>They were very young and volcanic</a:t>
            </a:r>
          </a:p>
          <a:p>
            <a:pPr eaLnBrk="1" hangingPunct="1"/>
            <a:r>
              <a:rPr lang="en-US" sz="2400" dirty="0"/>
              <a:t>The mountains seemed to be moving?</a:t>
            </a:r>
          </a:p>
        </p:txBody>
      </p:sp>
      <p:pic>
        <p:nvPicPr>
          <p:cNvPr id="6" name="Content Placeholder 5" descr="Mid Ocean Ridges.jpg"/>
          <p:cNvPicPr>
            <a:picLocks noGrp="1" noChangeAspect="1"/>
          </p:cNvPicPr>
          <p:nvPr>
            <p:ph sz="half" idx="2"/>
          </p:nvPr>
        </p:nvPicPr>
        <p:blipFill>
          <a:blip r:embed="rId2" cstate="print"/>
          <a:stretch>
            <a:fillRect/>
          </a:stretch>
        </p:blipFill>
        <p:spPr>
          <a:xfrm>
            <a:off x="1295400" y="2971800"/>
            <a:ext cx="5829158" cy="327660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pPr>
              <a:defRPr/>
            </a:pPr>
            <a:fld id="{7E7A0CB2-A361-4679-B0BD-1D6BA05AF3FA}" type="slidenum">
              <a:rPr lang="en-US" smtClean="0"/>
              <a:pPr>
                <a:defRPr/>
              </a:pPr>
              <a:t>30</a:t>
            </a:fld>
            <a:endParaRPr lang="en-US"/>
          </a:p>
        </p:txBody>
      </p:sp>
      <p:sp>
        <p:nvSpPr>
          <p:cNvPr id="7" name="TextBox 6"/>
          <p:cNvSpPr txBox="1"/>
          <p:nvPr/>
        </p:nvSpPr>
        <p:spPr>
          <a:xfrm>
            <a:off x="1219200" y="6400800"/>
            <a:ext cx="5867400" cy="307777"/>
          </a:xfrm>
          <a:prstGeom prst="rect">
            <a:avLst/>
          </a:prstGeom>
          <a:noFill/>
        </p:spPr>
        <p:txBody>
          <a:bodyPr wrap="square" rtlCol="0">
            <a:spAutoFit/>
          </a:bodyPr>
          <a:lstStyle/>
          <a:p>
            <a:r>
              <a:rPr lang="en-US" sz="1400" dirty="0"/>
              <a:t>Courtesy of Woods Hole Oceanographic Institute </a:t>
            </a: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normAutofit fontScale="90000"/>
          </a:bodyPr>
          <a:lstStyle/>
          <a:p>
            <a:pPr eaLnBrk="1" hangingPunct="1"/>
            <a:r>
              <a:rPr lang="en-US"/>
              <a:t>So how does this affect the ideas of Continental Drift?</a:t>
            </a:r>
          </a:p>
        </p:txBody>
      </p:sp>
      <p:sp>
        <p:nvSpPr>
          <p:cNvPr id="12291" name="Rectangle 3"/>
          <p:cNvSpPr>
            <a:spLocks noGrp="1" noChangeArrowheads="1"/>
          </p:cNvSpPr>
          <p:nvPr>
            <p:ph idx="1"/>
          </p:nvPr>
        </p:nvSpPr>
        <p:spPr/>
        <p:txBody>
          <a:bodyPr/>
          <a:lstStyle/>
          <a:p>
            <a:pPr eaLnBrk="1" hangingPunct="1"/>
            <a:r>
              <a:rPr lang="en-US" dirty="0"/>
              <a:t>At this point, many prominent scientists began to re-evaluate the evidence Wagener suggested along with Hess’s ideas</a:t>
            </a:r>
          </a:p>
          <a:p>
            <a:pPr lvl="1" eaLnBrk="1" hangingPunct="1"/>
            <a:r>
              <a:rPr lang="en-US" dirty="0"/>
              <a:t>Therefore, by the early </a:t>
            </a:r>
            <a:r>
              <a:rPr lang="en-US" dirty="0" err="1"/>
              <a:t>1960’s</a:t>
            </a:r>
            <a:r>
              <a:rPr lang="en-US" dirty="0"/>
              <a:t>, scientists began to realize the continents may have moved.  </a:t>
            </a:r>
          </a:p>
          <a:p>
            <a:pPr lvl="1" eaLnBrk="1" hangingPunct="1"/>
            <a:r>
              <a:rPr lang="en-US" dirty="0"/>
              <a:t>In addition, they realized that continental drift was not an accurate statement and changed the name.  </a:t>
            </a:r>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31</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anim calcmode="lin" valueType="num">
                                      <p:cBhvr additive="base">
                                        <p:cTn id="11"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29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3" presetID="2" presetClass="entr" presetSubtype="8" fill="hold" grpId="0" nodeType="with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anim calcmode="lin" valueType="num">
                                      <p:cBhvr additive="base">
                                        <p:cTn id="15"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22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274638"/>
            <a:ext cx="7467600" cy="1401762"/>
          </a:xfrm>
        </p:spPr>
        <p:txBody>
          <a:bodyPr>
            <a:normAutofit fontScale="90000"/>
          </a:bodyPr>
          <a:lstStyle/>
          <a:p>
            <a:pPr eaLnBrk="1" hangingPunct="1"/>
            <a:r>
              <a:rPr lang="en-US" sz="3400" dirty="0"/>
              <a:t>Through further investigation and the use of technology, other evidence included…</a:t>
            </a:r>
          </a:p>
        </p:txBody>
      </p:sp>
      <p:sp>
        <p:nvSpPr>
          <p:cNvPr id="13315" name="Rectangle 3"/>
          <p:cNvSpPr>
            <a:spLocks noGrp="1" noChangeArrowheads="1"/>
          </p:cNvSpPr>
          <p:nvPr>
            <p:ph idx="1"/>
          </p:nvPr>
        </p:nvSpPr>
        <p:spPr>
          <a:xfrm>
            <a:off x="914400" y="1828800"/>
            <a:ext cx="7162800" cy="4114800"/>
          </a:xfrm>
        </p:spPr>
        <p:txBody>
          <a:bodyPr/>
          <a:lstStyle/>
          <a:p>
            <a:pPr marL="457200" indent="-457200" eaLnBrk="1" hangingPunct="1">
              <a:buFont typeface="+mj-lt"/>
              <a:buAutoNum type="arabicParenR"/>
            </a:pPr>
            <a:r>
              <a:rPr lang="en-US" dirty="0">
                <a:hlinkClick r:id="rId2" action="ppaction://hlinksldjump"/>
              </a:rPr>
              <a:t>Age of rocks </a:t>
            </a:r>
            <a:r>
              <a:rPr lang="en-US" dirty="0"/>
              <a:t>along ocean floors</a:t>
            </a:r>
          </a:p>
          <a:p>
            <a:pPr marL="457200" indent="-457200">
              <a:buFont typeface="+mj-lt"/>
              <a:buAutoNum type="arabicParenR"/>
            </a:pPr>
            <a:r>
              <a:rPr lang="en-US" dirty="0" err="1">
                <a:hlinkClick r:id="rId3" action="ppaction://hlinksldjump"/>
              </a:rPr>
              <a:t>Paleomagnetism</a:t>
            </a:r>
            <a:r>
              <a:rPr lang="en-US" dirty="0">
                <a:hlinkClick r:id="rId4" action="ppaction://hlinkfile"/>
              </a:rPr>
              <a:t> </a:t>
            </a:r>
            <a:r>
              <a:rPr lang="en-US" dirty="0"/>
              <a:t>along continents</a:t>
            </a:r>
          </a:p>
          <a:p>
            <a:pPr marL="457200" indent="-457200" eaLnBrk="1" hangingPunct="1">
              <a:buFont typeface="+mj-lt"/>
              <a:buAutoNum type="arabicParenR"/>
            </a:pPr>
            <a:r>
              <a:rPr lang="en-US" dirty="0">
                <a:hlinkClick r:id="rId5" action="ppaction://hlinksldjump"/>
              </a:rPr>
              <a:t>Magnetism</a:t>
            </a:r>
            <a:r>
              <a:rPr lang="en-US" dirty="0">
                <a:hlinkClick r:id="rId4" action="ppaction://hlinkfile"/>
              </a:rPr>
              <a:t> </a:t>
            </a:r>
            <a:r>
              <a:rPr lang="en-US" dirty="0"/>
              <a:t>of rocks along ocean floors</a:t>
            </a:r>
          </a:p>
          <a:p>
            <a:pPr marL="457200" indent="-457200" eaLnBrk="1" hangingPunct="1">
              <a:buFont typeface="+mj-lt"/>
              <a:buAutoNum type="arabicParenR"/>
            </a:pPr>
            <a:r>
              <a:rPr lang="en-US" dirty="0">
                <a:hlinkClick r:id="rId6" action="ppaction://hlinksldjump"/>
              </a:rPr>
              <a:t>Earthquake </a:t>
            </a:r>
            <a:r>
              <a:rPr lang="en-US" dirty="0"/>
              <a:t>distribution</a:t>
            </a:r>
          </a:p>
          <a:p>
            <a:pPr marL="457200" indent="-457200" eaLnBrk="1" hangingPunct="1">
              <a:buFont typeface="+mj-lt"/>
              <a:buAutoNum type="arabicParenR"/>
            </a:pPr>
            <a:r>
              <a:rPr lang="en-US" dirty="0">
                <a:hlinkClick r:id="rId7" action="ppaction://hlinksldjump"/>
              </a:rPr>
              <a:t>Volcanic</a:t>
            </a:r>
            <a:r>
              <a:rPr lang="en-US" dirty="0"/>
              <a:t> distribution</a:t>
            </a:r>
          </a:p>
          <a:p>
            <a:pPr marL="457200" indent="-457200" eaLnBrk="1" hangingPunct="1">
              <a:buFont typeface="+mj-lt"/>
              <a:buAutoNum type="arabicParenR"/>
            </a:pPr>
            <a:r>
              <a:rPr lang="en-US" dirty="0">
                <a:hlinkClick r:id="rId8" action="ppaction://hlinksldjump"/>
              </a:rPr>
              <a:t>Hot Spots</a:t>
            </a:r>
            <a:endParaRPr lang="en-US" dirty="0"/>
          </a:p>
          <a:p>
            <a:pPr eaLnBrk="1" hangingPunct="1"/>
            <a:endParaRPr lang="en-US" dirty="0"/>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32</a:t>
            </a:fld>
            <a:endParaRPr lang="en-US"/>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So is this theory true?</a:t>
            </a:r>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33</a:t>
            </a:fld>
            <a:endParaRPr lang="en-US"/>
          </a:p>
        </p:txBody>
      </p:sp>
      <p:pic>
        <p:nvPicPr>
          <p:cNvPr id="33794" name="Picture 2" descr="http://www.richardpettinger.com/blog/images7/homer_simpson.jpg"/>
          <p:cNvPicPr>
            <a:picLocks noChangeAspect="1" noChangeArrowheads="1"/>
          </p:cNvPicPr>
          <p:nvPr/>
        </p:nvPicPr>
        <p:blipFill>
          <a:blip r:embed="rId2" cstate="print"/>
          <a:srcRect/>
          <a:stretch>
            <a:fillRect/>
          </a:stretch>
        </p:blipFill>
        <p:spPr bwMode="auto">
          <a:xfrm>
            <a:off x="5867400" y="1371600"/>
            <a:ext cx="1666875" cy="2009775"/>
          </a:xfrm>
          <a:prstGeom prst="rect">
            <a:avLst/>
          </a:prstGeom>
          <a:noFill/>
        </p:spPr>
      </p:pic>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762000" y="304800"/>
            <a:ext cx="8382000" cy="1066800"/>
          </a:xfrm>
        </p:spPr>
        <p:txBody>
          <a:bodyPr/>
          <a:lstStyle/>
          <a:p>
            <a:pPr eaLnBrk="1" hangingPunct="1"/>
            <a:r>
              <a:rPr lang="en-US"/>
              <a:t>Ok, let’s go over the evidence again? </a:t>
            </a:r>
          </a:p>
        </p:txBody>
      </p:sp>
      <p:sp>
        <p:nvSpPr>
          <p:cNvPr id="2" name="Slide Number Placeholder 1"/>
          <p:cNvSpPr>
            <a:spLocks noGrp="1"/>
          </p:cNvSpPr>
          <p:nvPr>
            <p:ph type="sldNum" sz="quarter" idx="12"/>
          </p:nvPr>
        </p:nvSpPr>
        <p:spPr/>
        <p:txBody>
          <a:bodyPr/>
          <a:lstStyle/>
          <a:p>
            <a:pPr>
              <a:defRPr/>
            </a:pPr>
            <a:fld id="{50985B68-87B4-4D90-9817-A2BBF5DBA2D0}" type="slidenum">
              <a:rPr lang="en-US" smtClean="0"/>
              <a:pPr>
                <a:defRPr/>
              </a:pPr>
              <a:t>34</a:t>
            </a:fld>
            <a:endParaRPr lang="en-US"/>
          </a:p>
        </p:txBody>
      </p:sp>
      <p:graphicFrame>
        <p:nvGraphicFramePr>
          <p:cNvPr id="15422" name="Group 62"/>
          <p:cNvGraphicFramePr>
            <a:graphicFrameLocks noGrp="1"/>
          </p:cNvGraphicFramePr>
          <p:nvPr/>
        </p:nvGraphicFramePr>
        <p:xfrm>
          <a:off x="381000" y="1371600"/>
          <a:ext cx="8153400" cy="4314716"/>
        </p:xfrm>
        <a:graphic>
          <a:graphicData uri="http://schemas.openxmlformats.org/drawingml/2006/table">
            <a:tbl>
              <a:tblPr/>
              <a:tblGrid>
                <a:gridCol w="2717800">
                  <a:extLst>
                    <a:ext uri="{9D8B030D-6E8A-4147-A177-3AD203B41FA5}">
                      <a16:colId xmlns:a16="http://schemas.microsoft.com/office/drawing/2014/main" val="20000"/>
                    </a:ext>
                  </a:extLst>
                </a:gridCol>
                <a:gridCol w="2717800">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93143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1" i="0" u="none" strike="noStrike" cap="none" normalizeH="0" baseline="0" dirty="0" err="1">
                          <a:ln>
                            <a:noFill/>
                          </a:ln>
                          <a:solidFill>
                            <a:schemeClr val="tx1"/>
                          </a:solidFill>
                          <a:effectLst/>
                          <a:latin typeface="Arial" charset="0"/>
                        </a:rPr>
                        <a:t>1910’s</a:t>
                      </a:r>
                      <a:r>
                        <a:rPr kumimoji="0" lang="en-US" sz="2400" b="1" i="0" u="none" strike="noStrike" cap="none" normalizeH="0" baseline="0" dirty="0">
                          <a:ln>
                            <a:noFill/>
                          </a:ln>
                          <a:solidFill>
                            <a:schemeClr val="tx1"/>
                          </a:solidFill>
                          <a:effectLst/>
                          <a:latin typeface="Arial" charset="0"/>
                        </a:rPr>
                        <a:t> and </a:t>
                      </a:r>
                      <a:r>
                        <a:rPr kumimoji="0" lang="en-US" sz="2400" b="1" i="0" u="none" strike="noStrike" cap="none" normalizeH="0" baseline="0" dirty="0" err="1">
                          <a:ln>
                            <a:noFill/>
                          </a:ln>
                          <a:solidFill>
                            <a:schemeClr val="tx1"/>
                          </a:solidFill>
                          <a:effectLst/>
                          <a:latin typeface="Arial" charset="0"/>
                        </a:rPr>
                        <a:t>1920’s</a:t>
                      </a:r>
                      <a:endParaRPr kumimoji="0" lang="en-US" sz="24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1" i="0" u="none" strike="noStrike" cap="none" normalizeH="0" baseline="0">
                          <a:ln>
                            <a:noFill/>
                          </a:ln>
                          <a:solidFill>
                            <a:schemeClr val="tx1"/>
                          </a:solidFill>
                          <a:effectLst/>
                          <a:latin typeface="Arial" charset="0"/>
                        </a:rPr>
                        <a:t>1940’s and 1950’s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400" b="1" i="0" u="none" strike="noStrike" cap="none" normalizeH="0" baseline="0">
                          <a:ln>
                            <a:noFill/>
                          </a:ln>
                          <a:solidFill>
                            <a:schemeClr val="tx1"/>
                          </a:solidFill>
                          <a:effectLst/>
                          <a:latin typeface="Arial" charset="0"/>
                        </a:rPr>
                        <a:t>1950’s and 1960’s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5956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a:ln>
                            <a:noFill/>
                          </a:ln>
                          <a:solidFill>
                            <a:schemeClr val="tx1"/>
                          </a:solidFill>
                          <a:effectLst/>
                          <a:latin typeface="Arial" charset="0"/>
                        </a:rPr>
                        <a:t>Shapes of Continents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a:ln>
                            <a:noFill/>
                          </a:ln>
                          <a:solidFill>
                            <a:schemeClr val="tx1"/>
                          </a:solidFill>
                          <a:effectLst/>
                          <a:latin typeface="Arial" charset="0"/>
                        </a:rPr>
                        <a:t>Fossil remains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a:ln>
                            <a:noFill/>
                          </a:ln>
                          <a:solidFill>
                            <a:schemeClr val="tx1"/>
                          </a:solidFill>
                          <a:effectLst/>
                          <a:latin typeface="Arial" charset="0"/>
                        </a:rPr>
                        <a:t>Mountain Ranges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a:ln>
                            <a:noFill/>
                          </a:ln>
                          <a:solidFill>
                            <a:schemeClr val="tx1"/>
                          </a:solidFill>
                          <a:effectLst/>
                          <a:latin typeface="Arial" charset="0"/>
                        </a:rPr>
                        <a:t>Distinctive rocks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a:ln>
                            <a:noFill/>
                          </a:ln>
                          <a:solidFill>
                            <a:schemeClr val="tx1"/>
                          </a:solidFill>
                          <a:effectLst/>
                          <a:latin typeface="Arial" charset="0"/>
                        </a:rPr>
                        <a:t>Climates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24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a:ln>
                            <a:noFill/>
                          </a:ln>
                          <a:solidFill>
                            <a:schemeClr val="tx1"/>
                          </a:solidFill>
                          <a:effectLst/>
                          <a:latin typeface="Arial" charset="0"/>
                        </a:rPr>
                        <a:t>Long volcanic mountains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a:ln>
                            <a:noFill/>
                          </a:ln>
                          <a:solidFill>
                            <a:schemeClr val="tx1"/>
                          </a:solidFill>
                          <a:effectLst/>
                          <a:latin typeface="Arial" charset="0"/>
                        </a:rPr>
                        <a:t>Rift Valleys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a:ln>
                            <a:noFill/>
                          </a:ln>
                          <a:solidFill>
                            <a:schemeClr val="tx1"/>
                          </a:solidFill>
                          <a:effectLst/>
                          <a:latin typeface="Arial" charset="0"/>
                        </a:rPr>
                        <a:t>Young in age</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a:ln>
                            <a:noFill/>
                          </a:ln>
                          <a:solidFill>
                            <a:schemeClr val="tx1"/>
                          </a:solidFill>
                          <a:effectLst/>
                          <a:latin typeface="Arial" charset="0"/>
                        </a:rPr>
                        <a:t>Moving?</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endParaRPr kumimoji="0" lang="en-US"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dirty="0">
                          <a:ln>
                            <a:noFill/>
                          </a:ln>
                          <a:solidFill>
                            <a:schemeClr val="tx1"/>
                          </a:solidFill>
                          <a:effectLst/>
                          <a:latin typeface="Arial" charset="0"/>
                        </a:rPr>
                        <a:t>Age/magnetism of rocks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dirty="0" err="1">
                          <a:ln>
                            <a:noFill/>
                          </a:ln>
                          <a:solidFill>
                            <a:schemeClr val="tx1"/>
                          </a:solidFill>
                          <a:effectLst/>
                          <a:latin typeface="Arial" charset="0"/>
                        </a:rPr>
                        <a:t>Paleomagnetism</a:t>
                      </a:r>
                      <a:endParaRPr kumimoji="0" lang="en-US" sz="24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dirty="0">
                          <a:ln>
                            <a:noFill/>
                          </a:ln>
                          <a:solidFill>
                            <a:schemeClr val="tx1"/>
                          </a:solidFill>
                          <a:effectLst/>
                          <a:latin typeface="Arial" charset="0"/>
                        </a:rPr>
                        <a:t>Earthquakes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dirty="0">
                          <a:ln>
                            <a:noFill/>
                          </a:ln>
                          <a:solidFill>
                            <a:schemeClr val="tx1"/>
                          </a:solidFill>
                          <a:effectLst/>
                          <a:latin typeface="Arial" charset="0"/>
                        </a:rPr>
                        <a:t>Volcanoes </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r>
                        <a:rPr kumimoji="0" lang="en-US" sz="2400" b="0" i="0" u="none" strike="noStrike" cap="none" normalizeH="0" baseline="0" dirty="0">
                          <a:ln>
                            <a:noFill/>
                          </a:ln>
                          <a:solidFill>
                            <a:schemeClr val="tx1"/>
                          </a:solidFill>
                          <a:effectLst/>
                          <a:latin typeface="Arial" charset="0"/>
                        </a:rPr>
                        <a:t>Hot Spots</a:t>
                      </a:r>
                    </a:p>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pPr>
                      <a:endParaRPr kumimoji="0" lang="en-US" sz="2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457200" y="355600"/>
            <a:ext cx="7467600" cy="1143000"/>
          </a:xfrm>
        </p:spPr>
        <p:txBody>
          <a:bodyPr>
            <a:normAutofit fontScale="90000"/>
          </a:bodyPr>
          <a:lstStyle/>
          <a:p>
            <a:pPr eaLnBrk="1" hangingPunct="1"/>
            <a:r>
              <a:rPr lang="en-US" dirty="0"/>
              <a:t>Today, this is known as the THEORY OF PLATE TECTONICS</a:t>
            </a:r>
          </a:p>
        </p:txBody>
      </p:sp>
      <p:sp>
        <p:nvSpPr>
          <p:cNvPr id="5" name="Content Placeholder 4"/>
          <p:cNvSpPr>
            <a:spLocks noGrp="1"/>
          </p:cNvSpPr>
          <p:nvPr>
            <p:ph sz="half" idx="1"/>
          </p:nvPr>
        </p:nvSpPr>
        <p:spPr>
          <a:xfrm>
            <a:off x="208642" y="6172200"/>
            <a:ext cx="8706757" cy="685800"/>
          </a:xfrm>
        </p:spPr>
        <p:txBody>
          <a:bodyPr>
            <a:normAutofit lnSpcReduction="10000"/>
          </a:bodyPr>
          <a:lstStyle/>
          <a:p>
            <a:r>
              <a:rPr lang="en-US" sz="2000" dirty="0"/>
              <a:t>Instead of continents “drifting,” the earth’s crust was broken into plates that moved. </a:t>
            </a:r>
          </a:p>
        </p:txBody>
      </p:sp>
      <p:sp>
        <p:nvSpPr>
          <p:cNvPr id="2" name="Slide Number Placeholder 1"/>
          <p:cNvSpPr>
            <a:spLocks noGrp="1"/>
          </p:cNvSpPr>
          <p:nvPr>
            <p:ph type="sldNum" sz="quarter" idx="12"/>
          </p:nvPr>
        </p:nvSpPr>
        <p:spPr/>
        <p:txBody>
          <a:bodyPr/>
          <a:lstStyle/>
          <a:p>
            <a:pPr>
              <a:defRPr/>
            </a:pPr>
            <a:fld id="{7E7A0CB2-A361-4679-B0BD-1D6BA05AF3FA}" type="slidenum">
              <a:rPr lang="en-US" smtClean="0"/>
              <a:pPr>
                <a:defRPr/>
              </a:pPr>
              <a:t>35</a:t>
            </a:fld>
            <a:endParaRPr lang="en-US"/>
          </a:p>
        </p:txBody>
      </p:sp>
      <p:pic>
        <p:nvPicPr>
          <p:cNvPr id="8194" name="Picture 2" descr="http://www.indiana.edu/~geol116/week7/pla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458200" cy="469867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381000" y="381000"/>
            <a:ext cx="8153400" cy="1249362"/>
          </a:xfrm>
        </p:spPr>
        <p:txBody>
          <a:bodyPr>
            <a:normAutofit fontScale="90000"/>
          </a:bodyPr>
          <a:lstStyle/>
          <a:p>
            <a:pPr eaLnBrk="1" hangingPunct="1"/>
            <a:r>
              <a:rPr lang="en-US" sz="3800" dirty="0"/>
              <a:t>So what conclusions can scientists draw from this theory?</a:t>
            </a:r>
          </a:p>
        </p:txBody>
      </p:sp>
      <p:sp>
        <p:nvSpPr>
          <p:cNvPr id="17411" name="Rectangle 3"/>
          <p:cNvSpPr>
            <a:spLocks noGrp="1" noChangeArrowheads="1"/>
          </p:cNvSpPr>
          <p:nvPr>
            <p:ph sz="half" idx="1"/>
          </p:nvPr>
        </p:nvSpPr>
        <p:spPr>
          <a:xfrm>
            <a:off x="457200" y="1600200"/>
            <a:ext cx="3505200" cy="4572000"/>
          </a:xfrm>
        </p:spPr>
        <p:txBody>
          <a:bodyPr>
            <a:normAutofit fontScale="92500" lnSpcReduction="20000"/>
          </a:bodyPr>
          <a:lstStyle/>
          <a:p>
            <a:pPr eaLnBrk="1" hangingPunct="1"/>
            <a:r>
              <a:rPr lang="en-US" sz="2400" dirty="0"/>
              <a:t>Overall, many scientists realized that the continents did not drift, but the crust is broken into sections we call </a:t>
            </a:r>
            <a:r>
              <a:rPr lang="en-US" sz="2400" b="1" dirty="0"/>
              <a:t>plates</a:t>
            </a:r>
            <a:r>
              <a:rPr lang="en-US" sz="2400" dirty="0"/>
              <a:t>; they move </a:t>
            </a:r>
            <a:r>
              <a:rPr lang="en-US" sz="2400" b="1" dirty="0"/>
              <a:t>apart</a:t>
            </a:r>
            <a:r>
              <a:rPr lang="en-US" sz="2400" dirty="0"/>
              <a:t>, </a:t>
            </a:r>
            <a:r>
              <a:rPr lang="en-US" sz="2400" b="1" dirty="0"/>
              <a:t>together</a:t>
            </a:r>
            <a:r>
              <a:rPr lang="en-US" sz="2400" dirty="0"/>
              <a:t>, or </a:t>
            </a:r>
            <a:r>
              <a:rPr lang="en-US" sz="2400" b="1" dirty="0"/>
              <a:t>slide</a:t>
            </a:r>
            <a:r>
              <a:rPr lang="en-US" sz="2400" dirty="0"/>
              <a:t> past one another.</a:t>
            </a:r>
          </a:p>
          <a:p>
            <a:r>
              <a:rPr lang="en-US" sz="2500" dirty="0"/>
              <a:t>Although still speculative, it is accepted that convection currents move the plates, which was suggested by Wegener in 1929. </a:t>
            </a:r>
          </a:p>
        </p:txBody>
      </p:sp>
      <p:pic>
        <p:nvPicPr>
          <p:cNvPr id="8" name="Content Placeholder 7" descr="boundaries types.gif"/>
          <p:cNvPicPr>
            <a:picLocks noGrp="1" noChangeAspect="1"/>
          </p:cNvPicPr>
          <p:nvPr>
            <p:ph sz="half" idx="2"/>
          </p:nvPr>
        </p:nvPicPr>
        <p:blipFill>
          <a:blip r:embed="rId3" cstate="print"/>
          <a:stretch>
            <a:fillRect/>
          </a:stretch>
        </p:blipFill>
        <p:spPr>
          <a:xfrm>
            <a:off x="4648200" y="2800873"/>
            <a:ext cx="4038600" cy="2462754"/>
          </a:xfrm>
          <a:ln w="3175">
            <a:solidFill>
              <a:schemeClr val="tx1"/>
            </a:solidFill>
          </a:ln>
        </p:spPr>
      </p:pic>
      <p:sp>
        <p:nvSpPr>
          <p:cNvPr id="2" name="Slide Number Placeholder 1"/>
          <p:cNvSpPr>
            <a:spLocks noGrp="1"/>
          </p:cNvSpPr>
          <p:nvPr>
            <p:ph type="sldNum" sz="quarter" idx="12"/>
          </p:nvPr>
        </p:nvSpPr>
        <p:spPr/>
        <p:txBody>
          <a:bodyPr/>
          <a:lstStyle/>
          <a:p>
            <a:pPr>
              <a:defRPr/>
            </a:pPr>
            <a:fld id="{7E7A0CB2-A361-4679-B0BD-1D6BA05AF3FA}" type="slidenum">
              <a:rPr lang="en-US" smtClean="0"/>
              <a:pPr>
                <a:defRPr/>
              </a:pPr>
              <a:t>36</a:t>
            </a:fld>
            <a:endParaRPr lang="en-US"/>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Divergent Plate Boundaries (apart)</a:t>
            </a:r>
          </a:p>
        </p:txBody>
      </p:sp>
      <p:pic>
        <p:nvPicPr>
          <p:cNvPr id="19" name="Content Placeholder 18" descr="Divergent Plate Boundary.gif"/>
          <p:cNvPicPr>
            <a:picLocks noGrp="1" noChangeAspect="1"/>
          </p:cNvPicPr>
          <p:nvPr>
            <p:ph sz="half" idx="1"/>
          </p:nvPr>
        </p:nvPicPr>
        <p:blipFill>
          <a:blip r:embed="rId2" cstate="print"/>
          <a:stretch>
            <a:fillRect/>
          </a:stretch>
        </p:blipFill>
        <p:spPr>
          <a:xfrm>
            <a:off x="685800" y="1447800"/>
            <a:ext cx="4114800" cy="4268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Content Placeholder 16" descr="Divergent-Iceland.gif"/>
          <p:cNvPicPr>
            <a:picLocks noGrp="1" noChangeAspect="1"/>
          </p:cNvPicPr>
          <p:nvPr>
            <p:ph sz="half" idx="2"/>
          </p:nvPr>
        </p:nvPicPr>
        <p:blipFill>
          <a:blip r:embed="rId3" cstate="print"/>
          <a:stretch>
            <a:fillRect/>
          </a:stretch>
        </p:blipFill>
        <p:spPr>
          <a:xfrm>
            <a:off x="5105400" y="3372236"/>
            <a:ext cx="3333750" cy="2828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p:cNvSpPr>
            <a:spLocks noGrp="1"/>
          </p:cNvSpPr>
          <p:nvPr>
            <p:ph type="sldNum" sz="quarter" idx="12"/>
          </p:nvPr>
        </p:nvSpPr>
        <p:spPr/>
        <p:txBody>
          <a:bodyPr/>
          <a:lstStyle/>
          <a:p>
            <a:pPr>
              <a:defRPr/>
            </a:pPr>
            <a:fld id="{7E7A0CB2-A361-4679-B0BD-1D6BA05AF3FA}" type="slidenum">
              <a:rPr lang="en-US" smtClean="0"/>
              <a:pPr>
                <a:defRPr/>
              </a:pPr>
              <a:t>37</a:t>
            </a:fld>
            <a:endParaRPr lang="en-US"/>
          </a:p>
        </p:txBody>
      </p:sp>
      <p:sp>
        <p:nvSpPr>
          <p:cNvPr id="16" name="TextBox 15"/>
          <p:cNvSpPr txBox="1"/>
          <p:nvPr/>
        </p:nvSpPr>
        <p:spPr>
          <a:xfrm>
            <a:off x="990600" y="4648200"/>
            <a:ext cx="1371600" cy="276999"/>
          </a:xfrm>
          <a:prstGeom prst="rect">
            <a:avLst/>
          </a:prstGeom>
          <a:noFill/>
        </p:spPr>
        <p:txBody>
          <a:bodyPr wrap="square" rtlCol="0">
            <a:spAutoFit/>
          </a:bodyPr>
          <a:lstStyle/>
          <a:p>
            <a:r>
              <a:rPr lang="en-US" sz="1200" dirty="0"/>
              <a:t>Courtesy: </a:t>
            </a:r>
            <a:r>
              <a:rPr lang="en-US" sz="1200" dirty="0" err="1"/>
              <a:t>USGS</a:t>
            </a:r>
            <a:endParaRPr lang="en-US" sz="1200" dirty="0"/>
          </a:p>
        </p:txBody>
      </p:sp>
      <p:sp>
        <p:nvSpPr>
          <p:cNvPr id="20" name="TextBox 19"/>
          <p:cNvSpPr txBox="1"/>
          <p:nvPr/>
        </p:nvSpPr>
        <p:spPr>
          <a:xfrm>
            <a:off x="1295400" y="5943600"/>
            <a:ext cx="2590800" cy="307777"/>
          </a:xfrm>
          <a:prstGeom prst="rect">
            <a:avLst/>
          </a:prstGeom>
          <a:noFill/>
        </p:spPr>
        <p:txBody>
          <a:bodyPr wrap="square" rtlCol="0">
            <a:spAutoFit/>
          </a:bodyPr>
          <a:lstStyle/>
          <a:p>
            <a:r>
              <a:rPr lang="en-US" sz="1400" dirty="0"/>
              <a:t>Images: </a:t>
            </a:r>
            <a:r>
              <a:rPr lang="en-US" sz="1400" dirty="0" err="1"/>
              <a:t>USGS</a:t>
            </a:r>
            <a:endParaRPr lang="en-US" sz="1400" dirty="0"/>
          </a:p>
        </p:txBody>
      </p:sp>
      <p:sp>
        <p:nvSpPr>
          <p:cNvPr id="21" name="TextBox 20"/>
          <p:cNvSpPr txBox="1"/>
          <p:nvPr/>
        </p:nvSpPr>
        <p:spPr>
          <a:xfrm>
            <a:off x="5105400" y="1447800"/>
            <a:ext cx="2895600" cy="1754326"/>
          </a:xfrm>
          <a:prstGeom prst="rect">
            <a:avLst/>
          </a:prstGeom>
          <a:noFill/>
        </p:spPr>
        <p:txBody>
          <a:bodyPr wrap="square" rtlCol="0">
            <a:spAutoFit/>
          </a:bodyPr>
          <a:lstStyle/>
          <a:p>
            <a:r>
              <a:rPr lang="en-US" dirty="0"/>
              <a:t>Iceland is along a divergent plate boundary, also part of the Mid-Atlantic Ridge. Below is </a:t>
            </a:r>
            <a:r>
              <a:rPr lang="en-US" dirty="0" err="1"/>
              <a:t>Krafla</a:t>
            </a:r>
            <a:r>
              <a:rPr lang="en-US" dirty="0"/>
              <a:t> Volcano in Iceland Erupting</a:t>
            </a:r>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Convergent Plate Boundaries-colliding of two continental plates</a:t>
            </a:r>
          </a:p>
        </p:txBody>
      </p:sp>
      <p:pic>
        <p:nvPicPr>
          <p:cNvPr id="12" name="Content Placeholder 11" descr="C-C Convergence.gif"/>
          <p:cNvPicPr>
            <a:picLocks noGrp="1" noChangeAspect="1"/>
          </p:cNvPicPr>
          <p:nvPr>
            <p:ph sz="half" idx="1"/>
          </p:nvPr>
        </p:nvPicPr>
        <p:blipFill>
          <a:blip r:embed="rId2" cstate="print"/>
          <a:stretch>
            <a:fillRect/>
          </a:stretch>
        </p:blipFill>
        <p:spPr>
          <a:xfrm>
            <a:off x="381000" y="1738699"/>
            <a:ext cx="4242534" cy="2438400"/>
          </a:xfrm>
        </p:spPr>
      </p:pic>
      <p:pic>
        <p:nvPicPr>
          <p:cNvPr id="14" name="Content Placeholder 13" descr="Mountain Ranges_Himilayas.gif"/>
          <p:cNvPicPr>
            <a:picLocks noGrp="1" noChangeAspect="1"/>
          </p:cNvPicPr>
          <p:nvPr>
            <p:ph sz="half" idx="2"/>
          </p:nvPr>
        </p:nvPicPr>
        <p:blipFill>
          <a:blip r:embed="rId3" cstate="print"/>
          <a:stretch>
            <a:fillRect/>
          </a:stretch>
        </p:blipFill>
        <p:spPr>
          <a:xfrm>
            <a:off x="5410200" y="1720556"/>
            <a:ext cx="3172792" cy="3517126"/>
          </a:xfrm>
        </p:spPr>
      </p:pic>
      <p:sp>
        <p:nvSpPr>
          <p:cNvPr id="3" name="Slide Number Placeholder 2"/>
          <p:cNvSpPr>
            <a:spLocks noGrp="1"/>
          </p:cNvSpPr>
          <p:nvPr>
            <p:ph type="sldNum" sz="quarter" idx="12"/>
          </p:nvPr>
        </p:nvSpPr>
        <p:spPr/>
        <p:txBody>
          <a:bodyPr/>
          <a:lstStyle/>
          <a:p>
            <a:pPr>
              <a:defRPr/>
            </a:pPr>
            <a:fld id="{7E7A0CB2-A361-4679-B0BD-1D6BA05AF3FA}" type="slidenum">
              <a:rPr lang="en-US" smtClean="0"/>
              <a:pPr>
                <a:defRPr/>
              </a:pPr>
              <a:t>38</a:t>
            </a:fld>
            <a:endParaRPr lang="en-US"/>
          </a:p>
        </p:txBody>
      </p:sp>
      <p:sp>
        <p:nvSpPr>
          <p:cNvPr id="15" name="TextBox 14"/>
          <p:cNvSpPr txBox="1"/>
          <p:nvPr/>
        </p:nvSpPr>
        <p:spPr>
          <a:xfrm>
            <a:off x="228600" y="1600200"/>
            <a:ext cx="1676400" cy="276999"/>
          </a:xfrm>
          <a:prstGeom prst="rect">
            <a:avLst/>
          </a:prstGeom>
          <a:noFill/>
        </p:spPr>
        <p:txBody>
          <a:bodyPr wrap="square" rtlCol="0">
            <a:spAutoFit/>
          </a:bodyPr>
          <a:lstStyle/>
          <a:p>
            <a:r>
              <a:rPr lang="en-US" sz="1200" dirty="0"/>
              <a:t>Image: </a:t>
            </a:r>
            <a:r>
              <a:rPr lang="en-US" sz="1200" dirty="0" err="1"/>
              <a:t>USGS</a:t>
            </a:r>
            <a:endParaRPr lang="en-US" sz="1200" dirty="0"/>
          </a:p>
        </p:txBody>
      </p:sp>
      <p:sp>
        <p:nvSpPr>
          <p:cNvPr id="16" name="TextBox 15"/>
          <p:cNvSpPr txBox="1"/>
          <p:nvPr/>
        </p:nvSpPr>
        <p:spPr>
          <a:xfrm>
            <a:off x="381000" y="4572000"/>
            <a:ext cx="4800600" cy="2031325"/>
          </a:xfrm>
          <a:prstGeom prst="rect">
            <a:avLst/>
          </a:prstGeom>
          <a:noFill/>
        </p:spPr>
        <p:txBody>
          <a:bodyPr wrap="square" rtlCol="0">
            <a:spAutoFit/>
          </a:bodyPr>
          <a:lstStyle/>
          <a:p>
            <a:r>
              <a:rPr lang="en-US" dirty="0"/>
              <a:t>Continental crust of the Indian Plate is Colliding with the continental crusts of the Eurasian plate forming the Himalayas which continues today; these grow 1-5 cm per year.  This is also how the Appalachians were created during the formation of Pangaea 500 </a:t>
            </a:r>
            <a:r>
              <a:rPr lang="en-US" dirty="0" err="1"/>
              <a:t>mya</a:t>
            </a:r>
            <a:r>
              <a:rPr lang="en-US" dirty="0"/>
              <a:t>, but they are not growing, just eroding. </a:t>
            </a:r>
          </a:p>
        </p:txBody>
      </p:sp>
      <p:sp>
        <p:nvSpPr>
          <p:cNvPr id="17" name="Rectangle 16"/>
          <p:cNvSpPr/>
          <p:nvPr/>
        </p:nvSpPr>
        <p:spPr>
          <a:xfrm>
            <a:off x="7239000" y="5257800"/>
            <a:ext cx="1210588" cy="276999"/>
          </a:xfrm>
          <a:prstGeom prst="rect">
            <a:avLst/>
          </a:prstGeom>
        </p:spPr>
        <p:txBody>
          <a:bodyPr wrap="none">
            <a:spAutoFit/>
          </a:bodyPr>
          <a:lstStyle/>
          <a:p>
            <a:r>
              <a:rPr lang="en-US" sz="1200" dirty="0"/>
              <a:t>Images: </a:t>
            </a:r>
            <a:r>
              <a:rPr lang="en-US" sz="1200" dirty="0" err="1"/>
              <a:t>USGS</a:t>
            </a:r>
            <a:endParaRPr lang="en-US" sz="1200" dirty="0"/>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Convergent Plate Boundaries</a:t>
            </a:r>
            <a:r>
              <a:rPr lang="en-US" dirty="0"/>
              <a:t>-colliding of ocean continental plates</a:t>
            </a:r>
          </a:p>
        </p:txBody>
      </p:sp>
      <p:pic>
        <p:nvPicPr>
          <p:cNvPr id="6" name="Content Placeholder 5" descr="O-C Convergence.gif"/>
          <p:cNvPicPr>
            <a:picLocks noGrp="1" noChangeAspect="1"/>
          </p:cNvPicPr>
          <p:nvPr>
            <p:ph sz="half" idx="1"/>
          </p:nvPr>
        </p:nvPicPr>
        <p:blipFill>
          <a:blip r:embed="rId2" cstate="print"/>
          <a:stretch>
            <a:fillRect/>
          </a:stretch>
        </p:blipFill>
        <p:spPr>
          <a:xfrm>
            <a:off x="381000" y="1905000"/>
            <a:ext cx="3810000" cy="2245629"/>
          </a:xfrm>
        </p:spPr>
      </p:pic>
      <p:pic>
        <p:nvPicPr>
          <p:cNvPr id="9" name="Content Placeholder 8" descr="1cascade_map.gif"/>
          <p:cNvPicPr>
            <a:picLocks noGrp="1" noChangeAspect="1"/>
          </p:cNvPicPr>
          <p:nvPr>
            <p:ph sz="half" idx="2"/>
          </p:nvPr>
        </p:nvPicPr>
        <p:blipFill>
          <a:blip r:embed="rId3" cstate="print"/>
          <a:stretch>
            <a:fillRect/>
          </a:stretch>
        </p:blipFill>
        <p:spPr>
          <a:xfrm>
            <a:off x="5029288" y="1673225"/>
            <a:ext cx="3276423" cy="4718050"/>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pPr>
              <a:defRPr/>
            </a:pPr>
            <a:fld id="{7E7A0CB2-A361-4679-B0BD-1D6BA05AF3FA}" type="slidenum">
              <a:rPr lang="en-US" smtClean="0"/>
              <a:pPr>
                <a:defRPr/>
              </a:pPr>
              <a:t>39</a:t>
            </a:fld>
            <a:endParaRPr lang="en-US"/>
          </a:p>
        </p:txBody>
      </p:sp>
      <p:sp>
        <p:nvSpPr>
          <p:cNvPr id="7" name="TextBox 6"/>
          <p:cNvSpPr txBox="1"/>
          <p:nvPr/>
        </p:nvSpPr>
        <p:spPr>
          <a:xfrm>
            <a:off x="228600" y="1905000"/>
            <a:ext cx="1676400" cy="276999"/>
          </a:xfrm>
          <a:prstGeom prst="rect">
            <a:avLst/>
          </a:prstGeom>
          <a:noFill/>
        </p:spPr>
        <p:txBody>
          <a:bodyPr wrap="square" rtlCol="0">
            <a:spAutoFit/>
          </a:bodyPr>
          <a:lstStyle/>
          <a:p>
            <a:r>
              <a:rPr lang="en-US" sz="1200" dirty="0"/>
              <a:t>Image: </a:t>
            </a:r>
            <a:r>
              <a:rPr lang="en-US" sz="1200" dirty="0" err="1"/>
              <a:t>USGS</a:t>
            </a:r>
            <a:endParaRPr lang="en-US" sz="1200" dirty="0"/>
          </a:p>
        </p:txBody>
      </p:sp>
      <p:sp>
        <p:nvSpPr>
          <p:cNvPr id="10" name="TextBox 9"/>
          <p:cNvSpPr txBox="1"/>
          <p:nvPr/>
        </p:nvSpPr>
        <p:spPr>
          <a:xfrm>
            <a:off x="533400" y="4267200"/>
            <a:ext cx="3581400" cy="1754326"/>
          </a:xfrm>
          <a:prstGeom prst="rect">
            <a:avLst/>
          </a:prstGeom>
          <a:noFill/>
        </p:spPr>
        <p:txBody>
          <a:bodyPr wrap="square" rtlCol="0">
            <a:spAutoFit/>
          </a:bodyPr>
          <a:lstStyle/>
          <a:p>
            <a:r>
              <a:rPr lang="en-US" dirty="0"/>
              <a:t>The Juan de Fuca Plate (ocean) collides with the North American Plate (continental) in the Pacific Northwest forming a continental volcanic arc and mountains known as the Cascade Range. </a:t>
            </a: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fact, we have some of the best dinosaur fossil records in the world</a:t>
            </a:r>
          </a:p>
        </p:txBody>
      </p:sp>
      <p:sp>
        <p:nvSpPr>
          <p:cNvPr id="4" name="Slide Number Placeholder 3"/>
          <p:cNvSpPr>
            <a:spLocks noGrp="1"/>
          </p:cNvSpPr>
          <p:nvPr>
            <p:ph type="sldNum" sz="quarter" idx="12"/>
          </p:nvPr>
        </p:nvSpPr>
        <p:spPr/>
        <p:txBody>
          <a:bodyPr/>
          <a:lstStyle/>
          <a:p>
            <a:pPr>
              <a:defRPr/>
            </a:pPr>
            <a:fld id="{CAFE7EAD-440A-4F8A-A706-658EB54D9986}" type="slidenum">
              <a:rPr lang="en-US" smtClean="0"/>
              <a:pPr>
                <a:defRPr/>
              </a:pPr>
              <a:t>4</a:t>
            </a:fld>
            <a:endParaRPr lang="en-US"/>
          </a:p>
        </p:txBody>
      </p:sp>
      <p:pic>
        <p:nvPicPr>
          <p:cNvPr id="5" name="Picture 4"/>
          <p:cNvPicPr>
            <a:picLocks noChangeAspect="1"/>
          </p:cNvPicPr>
          <p:nvPr/>
        </p:nvPicPr>
        <p:blipFill>
          <a:blip r:embed="rId2"/>
          <a:stretch>
            <a:fillRect/>
          </a:stretch>
        </p:blipFill>
        <p:spPr>
          <a:xfrm>
            <a:off x="152400" y="1600200"/>
            <a:ext cx="5029200" cy="3352800"/>
          </a:xfrm>
          <a:prstGeom prst="rect">
            <a:avLst/>
          </a:prstGeom>
        </p:spPr>
      </p:pic>
      <p:pic>
        <p:nvPicPr>
          <p:cNvPr id="3" name="Picture 2"/>
          <p:cNvPicPr>
            <a:picLocks noChangeAspect="1"/>
          </p:cNvPicPr>
          <p:nvPr/>
        </p:nvPicPr>
        <p:blipFill>
          <a:blip r:embed="rId3"/>
          <a:stretch>
            <a:fillRect/>
          </a:stretch>
        </p:blipFill>
        <p:spPr>
          <a:xfrm>
            <a:off x="4125259" y="3733800"/>
            <a:ext cx="5003800" cy="2870200"/>
          </a:xfrm>
          <a:prstGeom prst="rect">
            <a:avLst/>
          </a:prstGeom>
        </p:spPr>
      </p:pic>
      <p:sp>
        <p:nvSpPr>
          <p:cNvPr id="6" name="TextBox 5"/>
          <p:cNvSpPr txBox="1"/>
          <p:nvPr/>
        </p:nvSpPr>
        <p:spPr>
          <a:xfrm>
            <a:off x="5638800" y="3429000"/>
            <a:ext cx="3505200" cy="276999"/>
          </a:xfrm>
          <a:prstGeom prst="rect">
            <a:avLst/>
          </a:prstGeom>
          <a:noFill/>
        </p:spPr>
        <p:txBody>
          <a:bodyPr wrap="square" rtlCol="0">
            <a:spAutoFit/>
          </a:bodyPr>
          <a:lstStyle/>
          <a:p>
            <a:pPr algn="r"/>
            <a:r>
              <a:rPr lang="en-US" sz="1200" dirty="0"/>
              <a:t>Courtesy of </a:t>
            </a:r>
            <a:r>
              <a:rPr lang="en-US" sz="1200" dirty="0">
                <a:hlinkClick r:id="rId4"/>
              </a:rPr>
              <a:t>Dinosaur State Park</a:t>
            </a:r>
            <a:r>
              <a:rPr lang="en-US" sz="1200" dirty="0"/>
              <a:t>, Rocky Hill CT</a:t>
            </a:r>
          </a:p>
        </p:txBody>
      </p:sp>
      <p:sp>
        <p:nvSpPr>
          <p:cNvPr id="7" name="TextBox 6"/>
          <p:cNvSpPr txBox="1"/>
          <p:nvPr/>
        </p:nvSpPr>
        <p:spPr>
          <a:xfrm>
            <a:off x="152400" y="4953000"/>
            <a:ext cx="4038600" cy="276999"/>
          </a:xfrm>
          <a:prstGeom prst="rect">
            <a:avLst/>
          </a:prstGeom>
          <a:noFill/>
        </p:spPr>
        <p:txBody>
          <a:bodyPr wrap="square" rtlCol="0">
            <a:spAutoFit/>
          </a:bodyPr>
          <a:lstStyle/>
          <a:p>
            <a:r>
              <a:rPr lang="en-US" sz="1200" dirty="0"/>
              <a:t>Courtesy of </a:t>
            </a:r>
            <a:r>
              <a:rPr lang="en-US" sz="1200" dirty="0">
                <a:hlinkClick r:id="rId4"/>
              </a:rPr>
              <a:t>Dinosaur State Park</a:t>
            </a:r>
            <a:r>
              <a:rPr lang="en-US" sz="1200" dirty="0"/>
              <a:t>, Rocky Hill CT</a:t>
            </a:r>
          </a:p>
        </p:txBody>
      </p:sp>
      <p:sp>
        <p:nvSpPr>
          <p:cNvPr id="8" name="TextBox 7"/>
          <p:cNvSpPr txBox="1"/>
          <p:nvPr/>
        </p:nvSpPr>
        <p:spPr>
          <a:xfrm>
            <a:off x="304800" y="5410200"/>
            <a:ext cx="3581400"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solidFill>
                  <a:srgbClr val="000090"/>
                </a:solidFill>
              </a:rPr>
              <a:t>Read the CT Science Center Blog to learn a little more about Dinosaur State Park and the fossils located there. </a:t>
            </a:r>
          </a:p>
        </p:txBody>
      </p:sp>
    </p:spTree>
    <p:extLst>
      <p:ext uri="{BB962C8B-B14F-4D97-AF65-F5344CB8AC3E}">
        <p14:creationId xmlns:p14="http://schemas.microsoft.com/office/powerpoint/2010/main" val="2813860251"/>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86" y="395514"/>
            <a:ext cx="8229600" cy="990600"/>
          </a:xfrm>
        </p:spPr>
        <p:txBody>
          <a:bodyPr>
            <a:normAutofit fontScale="90000"/>
          </a:bodyPr>
          <a:lstStyle/>
          <a:p>
            <a:r>
              <a:rPr lang="en-US" sz="3100" dirty="0"/>
              <a:t>Convergent Plate Boundaries</a:t>
            </a:r>
            <a:r>
              <a:rPr lang="en-US" dirty="0"/>
              <a:t>-colliding of two ocean plates</a:t>
            </a:r>
          </a:p>
        </p:txBody>
      </p:sp>
      <p:pic>
        <p:nvPicPr>
          <p:cNvPr id="6" name="Content Placeholder 5" descr="O-O Convergence.gif"/>
          <p:cNvPicPr>
            <a:picLocks noGrp="1" noChangeAspect="1"/>
          </p:cNvPicPr>
          <p:nvPr>
            <p:ph sz="half" idx="1"/>
          </p:nvPr>
        </p:nvPicPr>
        <p:blipFill>
          <a:blip r:embed="rId2" cstate="print"/>
          <a:stretch>
            <a:fillRect/>
          </a:stretch>
        </p:blipFill>
        <p:spPr>
          <a:xfrm>
            <a:off x="457200" y="1447800"/>
            <a:ext cx="3703144" cy="2133600"/>
          </a:xfrm>
        </p:spPr>
      </p:pic>
      <p:pic>
        <p:nvPicPr>
          <p:cNvPr id="7" name="Content Placeholder 6" descr="Caribbean Plate.jpg"/>
          <p:cNvPicPr>
            <a:picLocks noGrp="1" noChangeAspect="1"/>
          </p:cNvPicPr>
          <p:nvPr>
            <p:ph sz="half" idx="2"/>
          </p:nvPr>
        </p:nvPicPr>
        <p:blipFill>
          <a:blip r:embed="rId3" cstate="print"/>
          <a:stretch>
            <a:fillRect/>
          </a:stretch>
        </p:blipFill>
        <p:spPr>
          <a:xfrm>
            <a:off x="2667000" y="3677985"/>
            <a:ext cx="5486400" cy="3180015"/>
          </a:xfrm>
        </p:spPr>
      </p:pic>
      <p:sp>
        <p:nvSpPr>
          <p:cNvPr id="3" name="Slide Number Placeholder 2"/>
          <p:cNvSpPr>
            <a:spLocks noGrp="1"/>
          </p:cNvSpPr>
          <p:nvPr>
            <p:ph type="sldNum" sz="quarter" idx="12"/>
          </p:nvPr>
        </p:nvSpPr>
        <p:spPr/>
        <p:txBody>
          <a:bodyPr/>
          <a:lstStyle/>
          <a:p>
            <a:pPr>
              <a:defRPr/>
            </a:pPr>
            <a:fld id="{7E7A0CB2-A361-4679-B0BD-1D6BA05AF3FA}" type="slidenum">
              <a:rPr lang="en-US" smtClean="0"/>
              <a:pPr>
                <a:defRPr/>
              </a:pPr>
              <a:t>40</a:t>
            </a:fld>
            <a:endParaRPr lang="en-US"/>
          </a:p>
        </p:txBody>
      </p:sp>
      <p:sp>
        <p:nvSpPr>
          <p:cNvPr id="10" name="TextBox 9"/>
          <p:cNvSpPr txBox="1"/>
          <p:nvPr/>
        </p:nvSpPr>
        <p:spPr>
          <a:xfrm>
            <a:off x="152400" y="1447800"/>
            <a:ext cx="1676400" cy="276999"/>
          </a:xfrm>
          <a:prstGeom prst="rect">
            <a:avLst/>
          </a:prstGeom>
          <a:noFill/>
        </p:spPr>
        <p:txBody>
          <a:bodyPr wrap="square" rtlCol="0">
            <a:spAutoFit/>
          </a:bodyPr>
          <a:lstStyle/>
          <a:p>
            <a:r>
              <a:rPr lang="en-US" sz="1200" dirty="0"/>
              <a:t>Image: </a:t>
            </a:r>
            <a:r>
              <a:rPr lang="en-US" sz="1200" dirty="0" err="1"/>
              <a:t>USGS</a:t>
            </a:r>
            <a:endParaRPr lang="en-US" sz="1200" dirty="0"/>
          </a:p>
        </p:txBody>
      </p:sp>
      <p:sp>
        <p:nvSpPr>
          <p:cNvPr id="11" name="TextBox 10"/>
          <p:cNvSpPr txBox="1"/>
          <p:nvPr/>
        </p:nvSpPr>
        <p:spPr>
          <a:xfrm>
            <a:off x="4419600" y="1600200"/>
            <a:ext cx="4191000" cy="2031325"/>
          </a:xfrm>
          <a:prstGeom prst="rect">
            <a:avLst/>
          </a:prstGeom>
          <a:noFill/>
        </p:spPr>
        <p:txBody>
          <a:bodyPr wrap="square" rtlCol="0">
            <a:spAutoFit/>
          </a:bodyPr>
          <a:lstStyle/>
          <a:p>
            <a:r>
              <a:rPr lang="en-US" dirty="0"/>
              <a:t>The Caribbean plate collides with the North American Plate forming a volcanic island arc, which includes volcanic islands with earthquakes and off shore trenches. Other examples include Japan, Aleutian Islands (</a:t>
            </a:r>
            <a:r>
              <a:rPr lang="en-US" dirty="0" err="1"/>
              <a:t>Alasksa</a:t>
            </a:r>
            <a:r>
              <a:rPr lang="en-US" dirty="0"/>
              <a:t>, </a:t>
            </a:r>
          </a:p>
        </p:txBody>
      </p:sp>
      <p:sp>
        <p:nvSpPr>
          <p:cNvPr id="12" name="TextBox 11"/>
          <p:cNvSpPr txBox="1"/>
          <p:nvPr/>
        </p:nvSpPr>
        <p:spPr>
          <a:xfrm>
            <a:off x="914400" y="6396335"/>
            <a:ext cx="2133600" cy="461665"/>
          </a:xfrm>
          <a:prstGeom prst="rect">
            <a:avLst/>
          </a:prstGeom>
          <a:noFill/>
        </p:spPr>
        <p:txBody>
          <a:bodyPr wrap="square" rtlCol="0">
            <a:spAutoFit/>
          </a:bodyPr>
          <a:lstStyle/>
          <a:p>
            <a:r>
              <a:rPr lang="en-US" sz="1200" dirty="0"/>
              <a:t>Courtesy of Appalachian State Univ.</a:t>
            </a: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 Plate Boundaries</a:t>
            </a:r>
          </a:p>
        </p:txBody>
      </p:sp>
      <p:pic>
        <p:nvPicPr>
          <p:cNvPr id="7" name="Content Placeholder 6" descr="sanandreas-transform.gif"/>
          <p:cNvPicPr>
            <a:picLocks noGrp="1" noChangeAspect="1"/>
          </p:cNvPicPr>
          <p:nvPr>
            <p:ph sz="half" idx="1"/>
          </p:nvPr>
        </p:nvPicPr>
        <p:blipFill>
          <a:blip r:embed="rId2" cstate="print"/>
          <a:stretch>
            <a:fillRect/>
          </a:stretch>
        </p:blipFill>
        <p:spPr>
          <a:xfrm>
            <a:off x="923925" y="2332037"/>
            <a:ext cx="3105150" cy="3400425"/>
          </a:xfrm>
        </p:spPr>
      </p:pic>
      <p:sp>
        <p:nvSpPr>
          <p:cNvPr id="6" name="Content Placeholder 5"/>
          <p:cNvSpPr>
            <a:spLocks noGrp="1"/>
          </p:cNvSpPr>
          <p:nvPr>
            <p:ph sz="half" idx="2"/>
          </p:nvPr>
        </p:nvSpPr>
        <p:spPr>
          <a:xfrm>
            <a:off x="5029200" y="1600200"/>
            <a:ext cx="2898648" cy="4572000"/>
          </a:xfrm>
        </p:spPr>
        <p:txBody>
          <a:bodyPr>
            <a:normAutofit/>
          </a:bodyPr>
          <a:lstStyle/>
          <a:p>
            <a:r>
              <a:rPr lang="en-US" dirty="0"/>
              <a:t>California is along a Transform Fault Boundary where the North American Plate moves past the Pacific Plate</a:t>
            </a:r>
          </a:p>
          <a:p>
            <a:r>
              <a:rPr lang="en-US" dirty="0"/>
              <a:t>Lots of shallow earthquakes</a:t>
            </a:r>
          </a:p>
        </p:txBody>
      </p:sp>
      <p:sp>
        <p:nvSpPr>
          <p:cNvPr id="3" name="Slide Number Placeholder 2"/>
          <p:cNvSpPr>
            <a:spLocks noGrp="1"/>
          </p:cNvSpPr>
          <p:nvPr>
            <p:ph type="sldNum" sz="quarter" idx="12"/>
          </p:nvPr>
        </p:nvSpPr>
        <p:spPr/>
        <p:txBody>
          <a:bodyPr/>
          <a:lstStyle/>
          <a:p>
            <a:pPr>
              <a:defRPr/>
            </a:pPr>
            <a:fld id="{7E7A0CB2-A361-4679-B0BD-1D6BA05AF3FA}" type="slidenum">
              <a:rPr lang="en-US" smtClean="0"/>
              <a:pPr>
                <a:defRPr/>
              </a:pPr>
              <a:t>41</a:t>
            </a:fld>
            <a:endParaRPr lang="en-US"/>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What are some new development in Plate Tectonics? </a:t>
            </a:r>
          </a:p>
        </p:txBody>
      </p:sp>
      <p:sp>
        <p:nvSpPr>
          <p:cNvPr id="7" name="Content Placeholder 6"/>
          <p:cNvSpPr>
            <a:spLocks noGrp="1"/>
          </p:cNvSpPr>
          <p:nvPr>
            <p:ph idx="1"/>
          </p:nvPr>
        </p:nvSpPr>
        <p:spPr/>
        <p:txBody>
          <a:bodyPr/>
          <a:lstStyle/>
          <a:p>
            <a:r>
              <a:rPr lang="en-US" b="1" dirty="0"/>
              <a:t>Unusual Indian Ocean Earthquakes Hint at Tectonic Breakup</a:t>
            </a:r>
          </a:p>
          <a:p>
            <a:pPr lvl="1"/>
            <a:r>
              <a:rPr lang="en-US" sz="1300" dirty="0"/>
              <a:t>April 2012 quakes occurred away from plate edges, suggesting formation of a new boundary</a:t>
            </a:r>
          </a:p>
          <a:p>
            <a:r>
              <a:rPr lang="en-US" dirty="0"/>
              <a:t>Link to Article:</a:t>
            </a:r>
          </a:p>
          <a:p>
            <a:pPr marL="274320" lvl="1" indent="0">
              <a:buNone/>
            </a:pPr>
            <a:r>
              <a:rPr lang="en-US" sz="1400" dirty="0">
                <a:hlinkClick r:id="rId2"/>
              </a:rPr>
              <a:t>http://www.scientificamerican.com/article.cfm?id=unusual-indian-ocean-earthquakes-hit-at-tectonic-breakup&amp;WT.mc_id=SA_DD_20120927</a:t>
            </a:r>
            <a:r>
              <a:rPr lang="en-US" sz="1400" dirty="0"/>
              <a:t> </a:t>
            </a:r>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42</a:t>
            </a:fld>
            <a:endParaRPr lang="en-US"/>
          </a:p>
        </p:txBody>
      </p:sp>
    </p:spTree>
    <p:extLst>
      <p:ext uri="{BB962C8B-B14F-4D97-AF65-F5344CB8AC3E}">
        <p14:creationId xmlns:p14="http://schemas.microsoft.com/office/powerpoint/2010/main" val="1757474099"/>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Plates Move?</a:t>
            </a:r>
          </a:p>
        </p:txBody>
      </p:sp>
      <p:pic>
        <p:nvPicPr>
          <p:cNvPr id="9" name="Content Placeholder 8" descr="seafloor spreading.gif"/>
          <p:cNvPicPr>
            <a:picLocks noGrp="1" noChangeAspect="1"/>
          </p:cNvPicPr>
          <p:nvPr>
            <p:ph sz="half" idx="1"/>
          </p:nvPr>
        </p:nvPicPr>
        <p:blipFill>
          <a:blip r:embed="rId2" cstate="print"/>
          <a:stretch>
            <a:fillRect/>
          </a:stretch>
        </p:blipFill>
        <p:spPr>
          <a:xfrm>
            <a:off x="457199" y="1600200"/>
            <a:ext cx="8072643" cy="3243343"/>
          </a:xfrm>
          <a:prstGeom prst="rect">
            <a:avLst/>
          </a:prstGeom>
          <a:ln>
            <a:noFill/>
          </a:ln>
          <a:effectLst>
            <a:outerShdw blurRad="292100" dist="139700" dir="2700000" algn="tl" rotWithShape="0">
              <a:srgbClr val="333333">
                <a:alpha val="65000"/>
              </a:srgbClr>
            </a:outerShdw>
          </a:effectLst>
        </p:spPr>
      </p:pic>
      <p:sp>
        <p:nvSpPr>
          <p:cNvPr id="11" name="Content Placeholder 10"/>
          <p:cNvSpPr>
            <a:spLocks noGrp="1"/>
          </p:cNvSpPr>
          <p:nvPr>
            <p:ph sz="half" idx="2"/>
          </p:nvPr>
        </p:nvSpPr>
        <p:spPr>
          <a:xfrm>
            <a:off x="457200" y="5562600"/>
            <a:ext cx="7470648" cy="1295400"/>
          </a:xfrm>
        </p:spPr>
        <p:txBody>
          <a:bodyPr/>
          <a:lstStyle/>
          <a:p>
            <a:r>
              <a:rPr lang="en-US" dirty="0"/>
              <a:t>Hot mantle from inside the earth moves plates…</a:t>
            </a:r>
          </a:p>
        </p:txBody>
      </p:sp>
      <p:sp>
        <p:nvSpPr>
          <p:cNvPr id="3" name="Slide Number Placeholder 2"/>
          <p:cNvSpPr>
            <a:spLocks noGrp="1"/>
          </p:cNvSpPr>
          <p:nvPr>
            <p:ph type="sldNum" sz="quarter" idx="12"/>
          </p:nvPr>
        </p:nvSpPr>
        <p:spPr/>
        <p:txBody>
          <a:bodyPr/>
          <a:lstStyle/>
          <a:p>
            <a:pPr>
              <a:defRPr/>
            </a:pPr>
            <a:fld id="{7E7A0CB2-A361-4679-B0BD-1D6BA05AF3FA}" type="slidenum">
              <a:rPr lang="en-US" smtClean="0"/>
              <a:pPr>
                <a:defRPr/>
              </a:pPr>
              <a:t>43</a:t>
            </a:fld>
            <a:endParaRPr lang="en-US"/>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33400"/>
            <a:ext cx="8763000" cy="990600"/>
          </a:xfrm>
        </p:spPr>
        <p:txBody>
          <a:bodyPr>
            <a:normAutofit fontScale="90000"/>
          </a:bodyPr>
          <a:lstStyle/>
          <a:p>
            <a:r>
              <a:rPr lang="en-US" dirty="0"/>
              <a:t>Ok, Lets go back to the original research question: </a:t>
            </a:r>
          </a:p>
        </p:txBody>
      </p:sp>
      <p:sp>
        <p:nvSpPr>
          <p:cNvPr id="2" name="Slide Number Placeholder 1"/>
          <p:cNvSpPr>
            <a:spLocks noGrp="1"/>
          </p:cNvSpPr>
          <p:nvPr>
            <p:ph type="sldNum" sz="quarter" idx="12"/>
          </p:nvPr>
        </p:nvSpPr>
        <p:spPr/>
        <p:txBody>
          <a:bodyPr/>
          <a:lstStyle/>
          <a:p>
            <a:pPr>
              <a:defRPr/>
            </a:pPr>
            <a:fld id="{2C170FEB-497A-41DB-9AD4-FEF94F6161F7}" type="slidenum">
              <a:rPr lang="en-US" smtClean="0"/>
              <a:pPr>
                <a:defRPr/>
              </a:pPr>
              <a:t>44</a:t>
            </a:fld>
            <a:endParaRPr lang="en-US"/>
          </a:p>
        </p:txBody>
      </p:sp>
      <p:pic>
        <p:nvPicPr>
          <p:cNvPr id="5" name="Content Placeholder 4" descr="Sleeping_Giant.jpg"/>
          <p:cNvPicPr>
            <a:picLocks noChangeAspect="1"/>
          </p:cNvPicPr>
          <p:nvPr/>
        </p:nvPicPr>
        <p:blipFill>
          <a:blip r:embed="rId2" cstate="print"/>
          <a:stretch>
            <a:fillRect/>
          </a:stretch>
        </p:blipFill>
        <p:spPr>
          <a:xfrm>
            <a:off x="410964" y="1692799"/>
            <a:ext cx="7737887" cy="2130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C:\Users\thomasjed\Dropbox\Camera Uploads\2012-09-29 16.35.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018" y="4011069"/>
            <a:ext cx="3500966" cy="262572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3924439" y="4061057"/>
            <a:ext cx="5067161" cy="2308324"/>
          </a:xfrm>
          <a:prstGeom prst="rect">
            <a:avLst/>
          </a:prstGeom>
          <a:noFill/>
        </p:spPr>
        <p:txBody>
          <a:bodyPr wrap="square" rtlCol="0">
            <a:spAutoFit/>
          </a:bodyPr>
          <a:lstStyle/>
          <a:p>
            <a:r>
              <a:rPr lang="en-US" b="1" dirty="0"/>
              <a:t>At this point, lets revisit your initial explanation. Recall our research questions was: </a:t>
            </a:r>
            <a:r>
              <a:rPr lang="en-US" dirty="0"/>
              <a:t>How did Connecticut get it’s shape?</a:t>
            </a:r>
          </a:p>
          <a:p>
            <a:endParaRPr lang="en-US" dirty="0"/>
          </a:p>
          <a:p>
            <a:endParaRPr lang="en-US" dirty="0"/>
          </a:p>
          <a:p>
            <a:endParaRPr lang="en-US" dirty="0"/>
          </a:p>
          <a:p>
            <a:r>
              <a:rPr lang="en-US" dirty="0"/>
              <a:t>Next, revise your initial explanation about how plate tectonics shaped Connecticut's landscape. </a:t>
            </a:r>
          </a:p>
        </p:txBody>
      </p:sp>
    </p:spTree>
    <p:extLst>
      <p:ext uri="{BB962C8B-B14F-4D97-AF65-F5344CB8AC3E}">
        <p14:creationId xmlns:p14="http://schemas.microsoft.com/office/powerpoint/2010/main" val="3355100894"/>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Perhaps not, but certainly better than  before. However…</a:t>
            </a:r>
          </a:p>
        </p:txBody>
      </p:sp>
      <p:sp>
        <p:nvSpPr>
          <p:cNvPr id="4" name="Text Placeholder 3"/>
          <p:cNvSpPr>
            <a:spLocks noGrp="1"/>
          </p:cNvSpPr>
          <p:nvPr>
            <p:ph type="body" idx="1"/>
          </p:nvPr>
        </p:nvSpPr>
        <p:spPr/>
        <p:txBody>
          <a:bodyPr/>
          <a:lstStyle/>
          <a:p>
            <a:r>
              <a:rPr lang="en-US" dirty="0"/>
              <a:t>Let me explain further</a:t>
            </a:r>
          </a:p>
        </p:txBody>
      </p:sp>
      <p:sp>
        <p:nvSpPr>
          <p:cNvPr id="3" name="Slide Number Placeholder 2"/>
          <p:cNvSpPr>
            <a:spLocks noGrp="1"/>
          </p:cNvSpPr>
          <p:nvPr>
            <p:ph type="sldNum" sz="quarter" idx="12"/>
          </p:nvPr>
        </p:nvSpPr>
        <p:spPr/>
        <p:txBody>
          <a:bodyPr/>
          <a:lstStyle/>
          <a:p>
            <a:pPr>
              <a:defRPr/>
            </a:pPr>
            <a:fld id="{2C170FEB-497A-41DB-9AD4-FEF94F6161F7}" type="slidenum">
              <a:rPr lang="en-US" smtClean="0"/>
              <a:pPr>
                <a:defRPr/>
              </a:pPr>
              <a:t>45</a:t>
            </a:fld>
            <a:endParaRPr lang="en-US"/>
          </a:p>
        </p:txBody>
      </p:sp>
    </p:spTree>
    <p:extLst>
      <p:ext uri="{BB962C8B-B14F-4D97-AF65-F5344CB8AC3E}">
        <p14:creationId xmlns:p14="http://schemas.microsoft.com/office/powerpoint/2010/main" val="2145268967"/>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Pangaea</a:t>
            </a:r>
          </a:p>
        </p:txBody>
      </p:sp>
      <p:sp>
        <p:nvSpPr>
          <p:cNvPr id="3" name="Slide Number Placeholder 2"/>
          <p:cNvSpPr>
            <a:spLocks noGrp="1"/>
          </p:cNvSpPr>
          <p:nvPr>
            <p:ph type="sldNum" sz="quarter" idx="12"/>
          </p:nvPr>
        </p:nvSpPr>
        <p:spPr/>
        <p:txBody>
          <a:bodyPr/>
          <a:lstStyle/>
          <a:p>
            <a:pPr>
              <a:defRPr/>
            </a:pPr>
            <a:fld id="{2C170FEB-497A-41DB-9AD4-FEF94F6161F7}" type="slidenum">
              <a:rPr lang="en-US" smtClean="0"/>
              <a:pPr>
                <a:defRPr/>
              </a:pPr>
              <a:t>46</a:t>
            </a:fld>
            <a:endParaRPr lang="en-US"/>
          </a:p>
        </p:txBody>
      </p:sp>
      <p:pic>
        <p:nvPicPr>
          <p:cNvPr id="3074" name="Picture 2" descr="http://www.wesleyan.edu/ctgeology/CtLandscapes/RalphsSlide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1447800"/>
            <a:ext cx="6892463" cy="4572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6019800" y="5638800"/>
            <a:ext cx="2819400" cy="307777"/>
          </a:xfrm>
          <a:prstGeom prst="rect">
            <a:avLst/>
          </a:prstGeom>
          <a:noFill/>
        </p:spPr>
        <p:txBody>
          <a:bodyPr wrap="square" rtlCol="0">
            <a:spAutoFit/>
          </a:bodyPr>
          <a:lstStyle/>
          <a:p>
            <a:r>
              <a:rPr lang="en-US" sz="1400" dirty="0"/>
              <a:t>Courtesy: Wesleyan University</a:t>
            </a:r>
          </a:p>
        </p:txBody>
      </p:sp>
    </p:spTree>
    <p:extLst>
      <p:ext uri="{BB962C8B-B14F-4D97-AF65-F5344CB8AC3E}">
        <p14:creationId xmlns:p14="http://schemas.microsoft.com/office/powerpoint/2010/main" val="1758959257"/>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Formation of Pangaea</a:t>
            </a:r>
          </a:p>
        </p:txBody>
      </p:sp>
      <p:sp>
        <p:nvSpPr>
          <p:cNvPr id="3" name="Slide Number Placeholder 2"/>
          <p:cNvSpPr>
            <a:spLocks noGrp="1"/>
          </p:cNvSpPr>
          <p:nvPr>
            <p:ph type="sldNum" sz="quarter" idx="12"/>
          </p:nvPr>
        </p:nvSpPr>
        <p:spPr/>
        <p:txBody>
          <a:bodyPr/>
          <a:lstStyle/>
          <a:p>
            <a:pPr>
              <a:defRPr/>
            </a:pPr>
            <a:fld id="{2C170FEB-497A-41DB-9AD4-FEF94F6161F7}" type="slidenum">
              <a:rPr lang="en-US" smtClean="0"/>
              <a:pPr>
                <a:defRPr/>
              </a:pPr>
              <a:t>47</a:t>
            </a:fld>
            <a:endParaRPr lang="en-US"/>
          </a:p>
        </p:txBody>
      </p:sp>
      <p:sp>
        <p:nvSpPr>
          <p:cNvPr id="4" name="TextBox 3"/>
          <p:cNvSpPr txBox="1"/>
          <p:nvPr/>
        </p:nvSpPr>
        <p:spPr>
          <a:xfrm>
            <a:off x="6320971" y="6550223"/>
            <a:ext cx="2819400" cy="307777"/>
          </a:xfrm>
          <a:prstGeom prst="rect">
            <a:avLst/>
          </a:prstGeom>
          <a:noFill/>
        </p:spPr>
        <p:txBody>
          <a:bodyPr wrap="square" rtlCol="0">
            <a:spAutoFit/>
          </a:bodyPr>
          <a:lstStyle/>
          <a:p>
            <a:r>
              <a:rPr lang="en-US" sz="1400" dirty="0"/>
              <a:t>Courtesy: Wesleyan University</a:t>
            </a:r>
          </a:p>
        </p:txBody>
      </p:sp>
      <p:pic>
        <p:nvPicPr>
          <p:cNvPr id="5124" name="Picture 4" descr="http://www.wesleyan.edu/ctgeology/CtLandscapes/RalphsSlide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756650"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82654406"/>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Break-up of Pangaea</a:t>
            </a:r>
          </a:p>
        </p:txBody>
      </p:sp>
      <p:sp>
        <p:nvSpPr>
          <p:cNvPr id="3" name="Slide Number Placeholder 2"/>
          <p:cNvSpPr>
            <a:spLocks noGrp="1"/>
          </p:cNvSpPr>
          <p:nvPr>
            <p:ph type="sldNum" sz="quarter" idx="12"/>
          </p:nvPr>
        </p:nvSpPr>
        <p:spPr/>
        <p:txBody>
          <a:bodyPr/>
          <a:lstStyle/>
          <a:p>
            <a:pPr>
              <a:defRPr/>
            </a:pPr>
            <a:fld id="{2C170FEB-497A-41DB-9AD4-FEF94F6161F7}" type="slidenum">
              <a:rPr lang="en-US" smtClean="0"/>
              <a:pPr>
                <a:defRPr/>
              </a:pPr>
              <a:t>48</a:t>
            </a:fld>
            <a:endParaRPr lang="en-US"/>
          </a:p>
        </p:txBody>
      </p:sp>
      <p:sp>
        <p:nvSpPr>
          <p:cNvPr id="4" name="TextBox 3"/>
          <p:cNvSpPr txBox="1"/>
          <p:nvPr/>
        </p:nvSpPr>
        <p:spPr>
          <a:xfrm>
            <a:off x="6313714" y="6542966"/>
            <a:ext cx="2819400" cy="307777"/>
          </a:xfrm>
          <a:prstGeom prst="rect">
            <a:avLst/>
          </a:prstGeom>
          <a:noFill/>
        </p:spPr>
        <p:txBody>
          <a:bodyPr wrap="square" rtlCol="0">
            <a:spAutoFit/>
          </a:bodyPr>
          <a:lstStyle/>
          <a:p>
            <a:r>
              <a:rPr lang="en-US" sz="1400" dirty="0"/>
              <a:t>Courtesy: Wesleyan University</a:t>
            </a:r>
          </a:p>
        </p:txBody>
      </p:sp>
      <p:pic>
        <p:nvPicPr>
          <p:cNvPr id="4098" name="Picture 2" descr="http://www.wesleyan.edu/ctgeology/CtLandscapes/RalphsSlide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675" y="1752600"/>
            <a:ext cx="6756650"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90379509"/>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“parts” of Connecticut</a:t>
            </a:r>
          </a:p>
        </p:txBody>
      </p:sp>
      <p:sp>
        <p:nvSpPr>
          <p:cNvPr id="4" name="Slide Number Placeholder 3"/>
          <p:cNvSpPr>
            <a:spLocks noGrp="1"/>
          </p:cNvSpPr>
          <p:nvPr>
            <p:ph type="sldNum" sz="quarter" idx="12"/>
          </p:nvPr>
        </p:nvSpPr>
        <p:spPr/>
        <p:txBody>
          <a:bodyPr/>
          <a:lstStyle/>
          <a:p>
            <a:pPr>
              <a:defRPr/>
            </a:pPr>
            <a:fld id="{CAFE7EAD-440A-4F8A-A706-658EB54D9986}" type="slidenum">
              <a:rPr lang="en-US" smtClean="0"/>
              <a:pPr>
                <a:defRPr/>
              </a:pPr>
              <a:t>49</a:t>
            </a:fld>
            <a:endParaRPr lang="en-US"/>
          </a:p>
        </p:txBody>
      </p:sp>
      <p:pic>
        <p:nvPicPr>
          <p:cNvPr id="6146" name="Picture 2" descr="http://www.wesleyan.edu/ctgeology/CtLandscapes/RalphsSlide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4800600" cy="512915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57610080"/>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 do you think Connecticut’s prehistoric environment looked like this? </a:t>
            </a:r>
          </a:p>
        </p:txBody>
      </p:sp>
      <p:sp>
        <p:nvSpPr>
          <p:cNvPr id="3" name="Slide Number Placeholder 2"/>
          <p:cNvSpPr>
            <a:spLocks noGrp="1"/>
          </p:cNvSpPr>
          <p:nvPr>
            <p:ph type="sldNum" sz="quarter" idx="12"/>
          </p:nvPr>
        </p:nvSpPr>
        <p:spPr/>
        <p:txBody>
          <a:bodyPr/>
          <a:lstStyle/>
          <a:p>
            <a:pPr>
              <a:defRPr/>
            </a:pPr>
            <a:fld id="{CAFE7EAD-440A-4F8A-A706-658EB54D9986}" type="slidenum">
              <a:rPr lang="en-US" smtClean="0"/>
              <a:pPr>
                <a:defRPr/>
              </a:pPr>
              <a:t>5</a:t>
            </a:fld>
            <a:endParaRPr lang="en-US"/>
          </a:p>
        </p:txBody>
      </p:sp>
      <p:sp>
        <p:nvSpPr>
          <p:cNvPr id="10" name="TextBox 9"/>
          <p:cNvSpPr txBox="1"/>
          <p:nvPr/>
        </p:nvSpPr>
        <p:spPr>
          <a:xfrm>
            <a:off x="2133600" y="6096000"/>
            <a:ext cx="3200400" cy="276999"/>
          </a:xfrm>
          <a:prstGeom prst="rect">
            <a:avLst/>
          </a:prstGeom>
          <a:noFill/>
        </p:spPr>
        <p:txBody>
          <a:bodyPr wrap="square" rtlCol="0">
            <a:spAutoFit/>
          </a:bodyPr>
          <a:lstStyle/>
          <a:p>
            <a:pPr algn="r"/>
            <a:r>
              <a:rPr lang="en-US" sz="1200" dirty="0"/>
              <a:t>Dinosaur Place: Nature’s Art Village  </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brightnessContrast bright="37000"/>
                    </a14:imgEffect>
                  </a14:imgLayer>
                </a14:imgProps>
              </a:ext>
            </a:extLst>
          </a:blip>
          <a:stretch>
            <a:fillRect/>
          </a:stretch>
        </p:blipFill>
        <p:spPr>
          <a:xfrm>
            <a:off x="5638800" y="1676400"/>
            <a:ext cx="3302000" cy="4953000"/>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52400" y="2133600"/>
            <a:ext cx="5212207" cy="3911600"/>
          </a:xfrm>
          <a:prstGeom prst="rect">
            <a:avLst/>
          </a:prstGeom>
        </p:spPr>
        <p:style>
          <a:lnRef idx="2">
            <a:schemeClr val="accent1"/>
          </a:lnRef>
          <a:fillRef idx="1">
            <a:schemeClr val="lt1"/>
          </a:fillRef>
          <a:effectRef idx="0">
            <a:schemeClr val="accent1"/>
          </a:effectRef>
          <a:fontRef idx="minor">
            <a:schemeClr val="dk1"/>
          </a:fontRef>
        </p:style>
      </p:pic>
      <p:sp>
        <p:nvSpPr>
          <p:cNvPr id="13" name="TextBox 12"/>
          <p:cNvSpPr txBox="1"/>
          <p:nvPr/>
        </p:nvSpPr>
        <p:spPr>
          <a:xfrm>
            <a:off x="5791200" y="6581001"/>
            <a:ext cx="3200400" cy="276999"/>
          </a:xfrm>
          <a:prstGeom prst="rect">
            <a:avLst/>
          </a:prstGeom>
          <a:noFill/>
        </p:spPr>
        <p:txBody>
          <a:bodyPr wrap="square" rtlCol="0">
            <a:spAutoFit/>
          </a:bodyPr>
          <a:lstStyle/>
          <a:p>
            <a:pPr algn="r"/>
            <a:r>
              <a:rPr lang="en-US" sz="1200" dirty="0"/>
              <a:t>Dinosaur Place: Nature’s Art Village  </a:t>
            </a:r>
          </a:p>
        </p:txBody>
      </p:sp>
    </p:spTree>
    <p:extLst>
      <p:ext uri="{BB962C8B-B14F-4D97-AF65-F5344CB8AC3E}">
        <p14:creationId xmlns:p14="http://schemas.microsoft.com/office/powerpoint/2010/main" val="2134537811"/>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Newark Formation—Trap Rock Ridges </a:t>
            </a:r>
          </a:p>
        </p:txBody>
      </p:sp>
      <p:sp>
        <p:nvSpPr>
          <p:cNvPr id="5" name="Slide Number Placeholder 4"/>
          <p:cNvSpPr>
            <a:spLocks noGrp="1"/>
          </p:cNvSpPr>
          <p:nvPr>
            <p:ph type="sldNum" sz="quarter" idx="12"/>
          </p:nvPr>
        </p:nvSpPr>
        <p:spPr/>
        <p:txBody>
          <a:bodyPr/>
          <a:lstStyle/>
          <a:p>
            <a:pPr>
              <a:defRPr/>
            </a:pPr>
            <a:fld id="{CAFE7EAD-440A-4F8A-A706-658EB54D9986}" type="slidenum">
              <a:rPr lang="en-US" smtClean="0"/>
              <a:pPr>
                <a:defRPr/>
              </a:pPr>
              <a:t>50</a:t>
            </a:fld>
            <a:endParaRPr lang="en-US"/>
          </a:p>
        </p:txBody>
      </p:sp>
      <p:pic>
        <p:nvPicPr>
          <p:cNvPr id="2052" name="Picture 4" descr="http://upload.wikimedia.org/wikipedia/commons/b/bd/Hanging_Hi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4388"/>
            <a:ext cx="4267200" cy="295268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4504899" y="2320564"/>
            <a:ext cx="3797300" cy="1200329"/>
          </a:xfrm>
          <a:prstGeom prst="rect">
            <a:avLst/>
          </a:prstGeom>
        </p:spPr>
        <p:txBody>
          <a:bodyPr wrap="square">
            <a:spAutoFit/>
          </a:bodyPr>
          <a:lstStyle/>
          <a:p>
            <a:r>
              <a:rPr lang="en-US" dirty="0"/>
              <a:t>East Peak of the </a:t>
            </a:r>
            <a:r>
              <a:rPr lang="en-US" dirty="0">
                <a:hlinkClick r:id="rId3" action="ppaction://hlinkfile" tooltip="en:Hanging Hills"/>
              </a:rPr>
              <a:t>Hanging Hills</a:t>
            </a:r>
            <a:r>
              <a:rPr lang="en-US" dirty="0"/>
              <a:t>, Meriden, Connecticut. Mine Island and </a:t>
            </a:r>
            <a:r>
              <a:rPr lang="en-US" dirty="0" err="1"/>
              <a:t>Merimere</a:t>
            </a:r>
            <a:r>
              <a:rPr lang="en-US" dirty="0"/>
              <a:t> Reservoir below. by Paul Gagnon 2003.</a:t>
            </a:r>
          </a:p>
        </p:txBody>
      </p:sp>
      <p:pic>
        <p:nvPicPr>
          <p:cNvPr id="2054" name="Picture 6" descr="http://www.wesleyan.edu/ctgeology/CtLandscapes/RalphsSlide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309280"/>
            <a:ext cx="4519866" cy="251605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609600" y="4876800"/>
            <a:ext cx="2667000" cy="1200329"/>
          </a:xfrm>
          <a:prstGeom prst="rect">
            <a:avLst/>
          </a:prstGeom>
          <a:noFill/>
        </p:spPr>
        <p:txBody>
          <a:bodyPr wrap="square" rtlCol="0">
            <a:spAutoFit/>
          </a:bodyPr>
          <a:lstStyle/>
          <a:p>
            <a:r>
              <a:rPr lang="en-US" dirty="0">
                <a:hlinkClick r:id="rId5"/>
              </a:rPr>
              <a:t>Wesleyan University </a:t>
            </a:r>
            <a:r>
              <a:rPr lang="en-US" dirty="0"/>
              <a:t>has a good web site that briefly explains the process. </a:t>
            </a:r>
          </a:p>
        </p:txBody>
      </p:sp>
    </p:spTree>
    <p:extLst>
      <p:ext uri="{BB962C8B-B14F-4D97-AF65-F5344CB8AC3E}">
        <p14:creationId xmlns:p14="http://schemas.microsoft.com/office/powerpoint/2010/main" val="1658568867"/>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Ok, in light of the new evidence, what would you add to your explanation. </a:t>
            </a:r>
          </a:p>
        </p:txBody>
      </p:sp>
      <p:sp>
        <p:nvSpPr>
          <p:cNvPr id="3" name="Content Placeholder 2"/>
          <p:cNvSpPr>
            <a:spLocks noGrp="1"/>
          </p:cNvSpPr>
          <p:nvPr>
            <p:ph type="body" idx="1"/>
          </p:nvPr>
        </p:nvSpPr>
        <p:spPr/>
        <p:txBody>
          <a:bodyPr>
            <a:normAutofit/>
          </a:bodyPr>
          <a:lstStyle/>
          <a:p>
            <a:endParaRPr lang="en-US" b="1" dirty="0"/>
          </a:p>
          <a:p>
            <a:r>
              <a:rPr lang="en-US" b="1" dirty="0"/>
              <a:t>Research Question: </a:t>
            </a:r>
            <a:r>
              <a:rPr lang="en-US" dirty="0"/>
              <a:t>How did Connecticut get its shape?</a:t>
            </a:r>
          </a:p>
          <a:p>
            <a:endParaRPr lang="en-US" dirty="0"/>
          </a:p>
        </p:txBody>
      </p:sp>
      <p:sp>
        <p:nvSpPr>
          <p:cNvPr id="4" name="Slide Number Placeholder 3"/>
          <p:cNvSpPr>
            <a:spLocks noGrp="1"/>
          </p:cNvSpPr>
          <p:nvPr>
            <p:ph type="sldNum" sz="quarter" idx="12"/>
          </p:nvPr>
        </p:nvSpPr>
        <p:spPr/>
        <p:txBody>
          <a:bodyPr/>
          <a:lstStyle/>
          <a:p>
            <a:pPr>
              <a:defRPr/>
            </a:pPr>
            <a:fld id="{CAFE7EAD-440A-4F8A-A706-658EB54D9986}" type="slidenum">
              <a:rPr lang="en-US" smtClean="0"/>
              <a:pPr>
                <a:defRPr/>
              </a:pPr>
              <a:t>51</a:t>
            </a:fld>
            <a:endParaRPr lang="en-US"/>
          </a:p>
        </p:txBody>
      </p:sp>
    </p:spTree>
    <p:extLst>
      <p:ext uri="{BB962C8B-B14F-4D97-AF65-F5344CB8AC3E}">
        <p14:creationId xmlns:p14="http://schemas.microsoft.com/office/powerpoint/2010/main" val="2893265285"/>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 Thomas’s Explanation</a:t>
            </a:r>
          </a:p>
        </p:txBody>
      </p:sp>
      <p:sp>
        <p:nvSpPr>
          <p:cNvPr id="3" name="Content Placeholder 2"/>
          <p:cNvSpPr>
            <a:spLocks noGrp="1"/>
          </p:cNvSpPr>
          <p:nvPr>
            <p:ph idx="1"/>
          </p:nvPr>
        </p:nvSpPr>
        <p:spPr/>
        <p:txBody>
          <a:bodyPr/>
          <a:lstStyle/>
          <a:p>
            <a:r>
              <a:rPr lang="en-US" sz="6000" dirty="0">
                <a:solidFill>
                  <a:srgbClr val="FF0000"/>
                </a:solidFill>
              </a:rPr>
              <a:t>Write explanation here. </a:t>
            </a:r>
          </a:p>
          <a:p>
            <a:endParaRPr lang="en-US" dirty="0"/>
          </a:p>
          <a:p>
            <a:r>
              <a:rPr lang="en-US" dirty="0"/>
              <a:t>Essentially, this idea can help explain </a:t>
            </a:r>
            <a:r>
              <a:rPr lang="en-US" b="1" dirty="0"/>
              <a:t>MOST geological process</a:t>
            </a:r>
            <a:r>
              <a:rPr lang="en-US" dirty="0"/>
              <a:t> (i.e. mountains, volcanoes, earthquakes, trenches, the rock cycle, etc.) which Alfred Wegner so wisely recognized!</a:t>
            </a:r>
          </a:p>
          <a:p>
            <a:endParaRPr lang="en-US" dirty="0"/>
          </a:p>
        </p:txBody>
      </p:sp>
      <p:sp>
        <p:nvSpPr>
          <p:cNvPr id="4" name="Slide Number Placeholder 3"/>
          <p:cNvSpPr>
            <a:spLocks noGrp="1"/>
          </p:cNvSpPr>
          <p:nvPr>
            <p:ph type="sldNum" sz="quarter" idx="12"/>
          </p:nvPr>
        </p:nvSpPr>
        <p:spPr/>
        <p:txBody>
          <a:bodyPr/>
          <a:lstStyle/>
          <a:p>
            <a:pPr>
              <a:defRPr/>
            </a:pPr>
            <a:fld id="{CAFE7EAD-440A-4F8A-A706-658EB54D9986}" type="slidenum">
              <a:rPr lang="en-US" smtClean="0"/>
              <a:pPr>
                <a:defRPr/>
              </a:pPr>
              <a:t>52</a:t>
            </a:fld>
            <a:endParaRPr lang="en-US"/>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815181" y="457200"/>
            <a:ext cx="7513638" cy="609600"/>
          </a:xfrm>
        </p:spPr>
        <p:txBody>
          <a:bodyPr>
            <a:normAutofit fontScale="90000"/>
          </a:bodyPr>
          <a:lstStyle/>
          <a:p>
            <a:pPr eaLnBrk="1" hangingPunct="1"/>
            <a:r>
              <a:rPr lang="en-US" dirty="0"/>
              <a:t>THE END</a:t>
            </a:r>
          </a:p>
        </p:txBody>
      </p:sp>
      <p:sp>
        <p:nvSpPr>
          <p:cNvPr id="21508" name="Rectangle 3"/>
          <p:cNvSpPr>
            <a:spLocks noGrp="1" noChangeArrowheads="1"/>
          </p:cNvSpPr>
          <p:nvPr>
            <p:ph idx="1"/>
          </p:nvPr>
        </p:nvSpPr>
        <p:spPr/>
        <p:txBody>
          <a:bodyPr/>
          <a:lstStyle/>
          <a:p>
            <a:pPr eaLnBrk="1" hangingPunct="1">
              <a:buFont typeface="Wingdings" pitchFamily="2" charset="2"/>
              <a:buNone/>
            </a:pPr>
            <a:r>
              <a:rPr lang="en-US"/>
              <a:t>   </a:t>
            </a:r>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53</a:t>
            </a:fld>
            <a:endParaRPr lang="en-US"/>
          </a:p>
        </p:txBody>
      </p:sp>
      <p:pic>
        <p:nvPicPr>
          <p:cNvPr id="21509" name="Picture 5" descr="Pinatubo gif"/>
          <p:cNvPicPr>
            <a:picLocks noChangeAspect="1" noChangeArrowheads="1"/>
          </p:cNvPicPr>
          <p:nvPr/>
        </p:nvPicPr>
        <p:blipFill>
          <a:blip r:embed="rId2" cstate="print"/>
          <a:srcRect/>
          <a:stretch>
            <a:fillRect/>
          </a:stretch>
        </p:blipFill>
        <p:spPr bwMode="auto">
          <a:xfrm>
            <a:off x="1447800" y="1371600"/>
            <a:ext cx="6324600" cy="4503738"/>
          </a:xfrm>
          <a:prstGeom prst="rect">
            <a:avLst/>
          </a:prstGeom>
          <a:noFill/>
          <a:ln w="57150">
            <a:solidFill>
              <a:srgbClr val="000000"/>
            </a:solidFill>
            <a:miter lim="800000"/>
            <a:headEnd/>
            <a:tailEnd/>
          </a:ln>
        </p:spPr>
      </p:pic>
      <p:sp>
        <p:nvSpPr>
          <p:cNvPr id="21510" name="Rectangle 6"/>
          <p:cNvSpPr>
            <a:spLocks noChangeArrowheads="1"/>
          </p:cNvSpPr>
          <p:nvPr/>
        </p:nvSpPr>
        <p:spPr bwMode="auto">
          <a:xfrm>
            <a:off x="0" y="6035675"/>
            <a:ext cx="9144000" cy="942975"/>
          </a:xfrm>
          <a:prstGeom prst="rect">
            <a:avLst/>
          </a:prstGeom>
          <a:noFill/>
          <a:ln w="12700" cap="sq">
            <a:noFill/>
            <a:miter lim="800000"/>
            <a:headEnd type="none" w="sm" len="sm"/>
            <a:tailEnd type="none" w="sm" len="sm"/>
          </a:ln>
        </p:spPr>
        <p:txBody>
          <a:bodyPr>
            <a:spAutoFit/>
          </a:bodyPr>
          <a:lstStyle/>
          <a:p>
            <a:r>
              <a:rPr lang="en-US" sz="1400" i="1">
                <a:latin typeface="Times New Roman" pitchFamily="18" charset="0"/>
              </a:rPr>
              <a:t>An 18 km-high volcanic plume from one of a series of explosive eruptions of Mount Pinatubo beginning on 12 June 1991, viewed from Clark Air Base (about 20 km east of the volcano). Three days later, the most powerful eruption produced a plume that rose nearly 40 km, penetrating well into the stratosphere. (Photograph by David H. Harlow, USGS.)</a:t>
            </a:r>
            <a:r>
              <a:rPr lang="en-US" sz="1400">
                <a:latin typeface="Times New Roman" pitchFamily="18" charset="0"/>
              </a:rPr>
              <a:t> </a:t>
            </a:r>
          </a:p>
          <a:p>
            <a:pPr eaLnBrk="0" hangingPunct="0"/>
            <a:endParaRPr lang="en-US" sz="1400">
              <a:latin typeface="Times New Roman" pitchFamily="18" charset="0"/>
            </a:endParaRP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t>Works Cited</a:t>
            </a:r>
          </a:p>
        </p:txBody>
      </p:sp>
      <p:sp>
        <p:nvSpPr>
          <p:cNvPr id="22532" name="Rectangle 3"/>
          <p:cNvSpPr>
            <a:spLocks noGrp="1" noChangeArrowheads="1"/>
          </p:cNvSpPr>
          <p:nvPr>
            <p:ph idx="1"/>
          </p:nvPr>
        </p:nvSpPr>
        <p:spPr/>
        <p:txBody>
          <a:bodyPr/>
          <a:lstStyle/>
          <a:p>
            <a:pPr eaLnBrk="1" hangingPunct="1">
              <a:buFont typeface="Wingdings" pitchFamily="2" charset="2"/>
              <a:buNone/>
            </a:pPr>
            <a:r>
              <a:rPr lang="en-US" sz="1800"/>
              <a:t>Dott, R. and Prothero, D. (1994). </a:t>
            </a:r>
            <a:r>
              <a:rPr lang="en-US" sz="1800" i="1"/>
              <a:t>Evolution of the earth</a:t>
            </a:r>
            <a:r>
              <a:rPr lang="en-US" sz="1800"/>
              <a:t>. McGraw-Hill. New York, New York.</a:t>
            </a:r>
          </a:p>
          <a:p>
            <a:pPr eaLnBrk="1" hangingPunct="1">
              <a:buFont typeface="Wingdings" pitchFamily="2" charset="2"/>
              <a:buNone/>
            </a:pPr>
            <a:r>
              <a:rPr lang="en-US" sz="1800"/>
              <a:t>Frodeman, R. (1995). Geological reasoning: Geology as an interpretive and historical science. </a:t>
            </a:r>
            <a:r>
              <a:rPr lang="en-US" sz="1800" i="1"/>
              <a:t>Geological Society of America Bulletin, 107</a:t>
            </a:r>
            <a:r>
              <a:rPr lang="en-US" sz="1800"/>
              <a:t>(8), 960-968.</a:t>
            </a:r>
          </a:p>
          <a:p>
            <a:pPr eaLnBrk="1" hangingPunct="1">
              <a:buFont typeface="Wingdings" pitchFamily="2" charset="2"/>
              <a:buNone/>
            </a:pPr>
            <a:r>
              <a:rPr lang="en-US" sz="1800"/>
              <a:t>Hughs, P. (2008). Alfred Wegener. Earth Observatory. NASA. Accessed Septemper 9, 2008.</a:t>
            </a:r>
          </a:p>
          <a:p>
            <a:pPr eaLnBrk="1" hangingPunct="1">
              <a:buFont typeface="Wingdings" pitchFamily="2" charset="2"/>
              <a:buNone/>
            </a:pPr>
            <a:r>
              <a:rPr lang="en-US" sz="1800"/>
              <a:t>USGS. (2008) </a:t>
            </a:r>
            <a:r>
              <a:rPr lang="en-US" sz="1800" i="1"/>
              <a:t>Alfred Lothar wegener: Moving continents. </a:t>
            </a:r>
            <a:r>
              <a:rPr lang="en-US" sz="1800"/>
              <a:t>USGS. Accessed September 9</a:t>
            </a:r>
            <a:r>
              <a:rPr lang="en-US" sz="1800" baseline="30000"/>
              <a:t>th</a:t>
            </a:r>
            <a:r>
              <a:rPr lang="en-US" sz="1800"/>
              <a:t>, 2008 </a:t>
            </a:r>
          </a:p>
          <a:p>
            <a:pPr eaLnBrk="1" hangingPunct="1">
              <a:buFont typeface="Wingdings" pitchFamily="2" charset="2"/>
              <a:buNone/>
            </a:pPr>
            <a:endParaRPr lang="en-US" sz="1800"/>
          </a:p>
        </p:txBody>
      </p:sp>
      <p:sp>
        <p:nvSpPr>
          <p:cNvPr id="2" name="Slide Number Placeholder 1"/>
          <p:cNvSpPr>
            <a:spLocks noGrp="1"/>
          </p:cNvSpPr>
          <p:nvPr>
            <p:ph type="sldNum" sz="quarter" idx="12"/>
          </p:nvPr>
        </p:nvSpPr>
        <p:spPr/>
        <p:txBody>
          <a:bodyPr/>
          <a:lstStyle/>
          <a:p>
            <a:pPr>
              <a:defRPr/>
            </a:pPr>
            <a:fld id="{CAFE7EAD-440A-4F8A-A706-658EB54D9986}" type="slidenum">
              <a:rPr lang="en-US" smtClean="0"/>
              <a:pPr>
                <a:defRPr/>
              </a:pPr>
              <a:t>54</a:t>
            </a:fld>
            <a:endParaRPr lang="en-US"/>
          </a:p>
        </p:txBody>
      </p:sp>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0.tqn.com/d/geology/1/0/t/k/1/ocean-ages.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9881"/>
            <a:ext cx="8892695" cy="6629400"/>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477000" y="0"/>
            <a:ext cx="2667000" cy="369332"/>
          </a:xfrm>
          <a:prstGeom prst="rect">
            <a:avLst/>
          </a:prstGeom>
          <a:noFill/>
        </p:spPr>
        <p:txBody>
          <a:bodyPr wrap="square" rtlCol="0">
            <a:spAutoFit/>
          </a:bodyPr>
          <a:lstStyle/>
          <a:p>
            <a:pPr algn="r"/>
            <a:r>
              <a:rPr lang="en-US" dirty="0"/>
              <a:t>Image: USGS</a:t>
            </a:r>
          </a:p>
        </p:txBody>
      </p:sp>
      <p:sp>
        <p:nvSpPr>
          <p:cNvPr id="3" name="Slide Number Placeholder 2"/>
          <p:cNvSpPr>
            <a:spLocks noGrp="1"/>
          </p:cNvSpPr>
          <p:nvPr>
            <p:ph type="sldNum" sz="quarter" idx="12"/>
          </p:nvPr>
        </p:nvSpPr>
        <p:spPr/>
        <p:txBody>
          <a:bodyPr/>
          <a:lstStyle/>
          <a:p>
            <a:pPr>
              <a:defRPr/>
            </a:pPr>
            <a:fld id="{48EEE2C8-4ED6-4213-A96E-CF0F714265B6}" type="slidenum">
              <a:rPr lang="en-US" smtClean="0"/>
              <a:pPr>
                <a:defRPr/>
              </a:pPr>
              <a:t>55</a:t>
            </a:fld>
            <a:endParaRPr lang="en-US"/>
          </a:p>
        </p:txBody>
      </p:sp>
    </p:spTree>
    <p:extLst>
      <p:ext uri="{BB962C8B-B14F-4D97-AF65-F5344CB8AC3E}">
        <p14:creationId xmlns:p14="http://schemas.microsoft.com/office/powerpoint/2010/main" val="3986135327"/>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hyperphysics.phy-astr.gsu.edu/hbase/magnetic/imgmag/meart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286000"/>
            <a:ext cx="2286000" cy="1962151"/>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descr="http://hyperphysics.phy-astr.gsu.edu/hbase/geophys/imggeo/paleomag5.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2" y="457200"/>
            <a:ext cx="6847221" cy="5867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705600" y="6488668"/>
            <a:ext cx="2438400" cy="369332"/>
          </a:xfrm>
          <a:prstGeom prst="rect">
            <a:avLst/>
          </a:prstGeom>
          <a:noFill/>
        </p:spPr>
        <p:txBody>
          <a:bodyPr wrap="square" rtlCol="0">
            <a:spAutoFit/>
          </a:bodyPr>
          <a:lstStyle/>
          <a:p>
            <a:pPr algn="r"/>
            <a:r>
              <a:rPr lang="en-US" dirty="0"/>
              <a:t>Images: USGS</a:t>
            </a:r>
          </a:p>
        </p:txBody>
      </p:sp>
      <p:sp>
        <p:nvSpPr>
          <p:cNvPr id="3" name="Slide Number Placeholder 2"/>
          <p:cNvSpPr>
            <a:spLocks noGrp="1"/>
          </p:cNvSpPr>
          <p:nvPr>
            <p:ph type="sldNum" sz="quarter" idx="12"/>
          </p:nvPr>
        </p:nvSpPr>
        <p:spPr/>
        <p:txBody>
          <a:bodyPr/>
          <a:lstStyle/>
          <a:p>
            <a:pPr>
              <a:defRPr/>
            </a:pPr>
            <a:fld id="{48EEE2C8-4ED6-4213-A96E-CF0F714265B6}" type="slidenum">
              <a:rPr lang="en-US" smtClean="0"/>
              <a:pPr>
                <a:defRPr/>
              </a:pPr>
              <a:t>56</a:t>
            </a:fld>
            <a:endParaRPr lang="en-US"/>
          </a:p>
        </p:txBody>
      </p:sp>
    </p:spTree>
    <p:extLst>
      <p:ext uri="{BB962C8B-B14F-4D97-AF65-F5344CB8AC3E}">
        <p14:creationId xmlns:p14="http://schemas.microsoft.com/office/powerpoint/2010/main" val="132133981"/>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313" y="1066800"/>
            <a:ext cx="6400800" cy="46939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48EEE2C8-4ED6-4213-A96E-CF0F714265B6}" type="slidenum">
              <a:rPr lang="en-US" smtClean="0"/>
              <a:pPr>
                <a:defRPr/>
              </a:pPr>
              <a:t>57</a:t>
            </a:fld>
            <a:endParaRPr lang="en-US"/>
          </a:p>
        </p:txBody>
      </p:sp>
    </p:spTree>
    <p:extLst>
      <p:ext uri="{BB962C8B-B14F-4D97-AF65-F5344CB8AC3E}">
        <p14:creationId xmlns:p14="http://schemas.microsoft.com/office/powerpoint/2010/main" val="2634482172"/>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s://www.e-education.psu.edu/files/earth501/image/lesson2/neic_2007janjun.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89" y="152400"/>
            <a:ext cx="8776111" cy="652057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48EEE2C8-4ED6-4213-A96E-CF0F714265B6}" type="slidenum">
              <a:rPr lang="en-US" smtClean="0"/>
              <a:pPr>
                <a:defRPr/>
              </a:pPr>
              <a:t>58</a:t>
            </a:fld>
            <a:endParaRPr lang="en-US"/>
          </a:p>
        </p:txBody>
      </p:sp>
    </p:spTree>
    <p:extLst>
      <p:ext uri="{BB962C8B-B14F-4D97-AF65-F5344CB8AC3E}">
        <p14:creationId xmlns:p14="http://schemas.microsoft.com/office/powerpoint/2010/main" val="4088698140"/>
      </p:ext>
    </p:extLst>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http://maps.unomaha.edu/maher/GEOL1010/lecture15/map_plate_tectonics_world.gif">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2" y="990600"/>
            <a:ext cx="9144000" cy="5867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48EEE2C8-4ED6-4213-A96E-CF0F714265B6}" type="slidenum">
              <a:rPr lang="en-US" smtClean="0"/>
              <a:pPr>
                <a:defRPr/>
              </a:pPr>
              <a:t>59</a:t>
            </a:fld>
            <a:endParaRPr lang="en-US"/>
          </a:p>
        </p:txBody>
      </p:sp>
    </p:spTree>
    <p:extLst>
      <p:ext uri="{BB962C8B-B14F-4D97-AF65-F5344CB8AC3E}">
        <p14:creationId xmlns:p14="http://schemas.microsoft.com/office/powerpoint/2010/main" val="31276987"/>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Connecticut's Prehistoric Environment</a:t>
            </a:r>
          </a:p>
        </p:txBody>
      </p:sp>
      <p:sp>
        <p:nvSpPr>
          <p:cNvPr id="3" name="Content Placeholder 2"/>
          <p:cNvSpPr>
            <a:spLocks noGrp="1"/>
          </p:cNvSpPr>
          <p:nvPr>
            <p:ph idx="1"/>
          </p:nvPr>
        </p:nvSpPr>
        <p:spPr/>
        <p:txBody>
          <a:bodyPr/>
          <a:lstStyle/>
          <a:p>
            <a:r>
              <a:rPr lang="en-US" dirty="0"/>
              <a:t>Read the short article</a:t>
            </a:r>
          </a:p>
        </p:txBody>
      </p:sp>
      <p:sp>
        <p:nvSpPr>
          <p:cNvPr id="4" name="Slide Number Placeholder 3"/>
          <p:cNvSpPr>
            <a:spLocks noGrp="1"/>
          </p:cNvSpPr>
          <p:nvPr>
            <p:ph type="sldNum" sz="quarter" idx="12"/>
          </p:nvPr>
        </p:nvSpPr>
        <p:spPr/>
        <p:txBody>
          <a:bodyPr/>
          <a:lstStyle/>
          <a:p>
            <a:pPr>
              <a:defRPr/>
            </a:pPr>
            <a:fld id="{CAFE7EAD-440A-4F8A-A706-658EB54D9986}" type="slidenum">
              <a:rPr lang="en-US" smtClean="0"/>
              <a:pPr>
                <a:defRPr/>
              </a:pPr>
              <a:t>6</a:t>
            </a:fld>
            <a:endParaRPr lang="en-US"/>
          </a:p>
        </p:txBody>
      </p:sp>
    </p:spTree>
    <p:extLst>
      <p:ext uri="{BB962C8B-B14F-4D97-AF65-F5344CB8AC3E}">
        <p14:creationId xmlns:p14="http://schemas.microsoft.com/office/powerpoint/2010/main" val="2219600801"/>
      </p:ext>
    </p:extLst>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http://geology.com/usgs/hawaiian-hot-spot/hawaiian-hot-sp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758" y="3553532"/>
            <a:ext cx="6222242" cy="3304468"/>
          </a:xfrm>
          <a:prstGeom prst="rect">
            <a:avLst/>
          </a:prstGeom>
          <a:noFill/>
          <a:extLst>
            <a:ext uri="{909E8E84-426E-40dd-AFC4-6F175D3DCCD1}">
              <a14:hiddenFill xmlns="" xmlns:a14="http://schemas.microsoft.com/office/drawing/2010/main">
                <a:solidFill>
                  <a:srgbClr val="FFFFFF"/>
                </a:solidFill>
              </a14:hiddenFill>
            </a:ext>
          </a:extLst>
        </p:spPr>
      </p:pic>
      <p:pic>
        <p:nvPicPr>
          <p:cNvPr id="11268" name="Picture 4" descr="http://www.mantleplumes.org/images/VolcBombs2_740.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367101" cy="355353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7391400" y="0"/>
            <a:ext cx="1752600" cy="369332"/>
          </a:xfrm>
          <a:prstGeom prst="rect">
            <a:avLst/>
          </a:prstGeom>
          <a:noFill/>
        </p:spPr>
        <p:txBody>
          <a:bodyPr wrap="square" rtlCol="0">
            <a:spAutoFit/>
          </a:bodyPr>
          <a:lstStyle/>
          <a:p>
            <a:r>
              <a:rPr lang="en-US" dirty="0"/>
              <a:t>Images: USGS</a:t>
            </a:r>
          </a:p>
        </p:txBody>
      </p:sp>
      <p:sp>
        <p:nvSpPr>
          <p:cNvPr id="3" name="Slide Number Placeholder 2"/>
          <p:cNvSpPr>
            <a:spLocks noGrp="1"/>
          </p:cNvSpPr>
          <p:nvPr>
            <p:ph type="sldNum" sz="quarter" idx="12"/>
          </p:nvPr>
        </p:nvSpPr>
        <p:spPr/>
        <p:txBody>
          <a:bodyPr/>
          <a:lstStyle/>
          <a:p>
            <a:pPr>
              <a:defRPr/>
            </a:pPr>
            <a:fld id="{48EEE2C8-4ED6-4213-A96E-CF0F714265B6}" type="slidenum">
              <a:rPr lang="en-US" smtClean="0"/>
              <a:pPr>
                <a:defRPr/>
              </a:pPr>
              <a:t>60</a:t>
            </a:fld>
            <a:endParaRPr lang="en-US"/>
          </a:p>
        </p:txBody>
      </p:sp>
    </p:spTree>
    <p:extLst>
      <p:ext uri="{BB962C8B-B14F-4D97-AF65-F5344CB8AC3E}">
        <p14:creationId xmlns:p14="http://schemas.microsoft.com/office/powerpoint/2010/main" val="106120072"/>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Hypothesizing </a:t>
            </a:r>
            <a:r>
              <a:rPr lang="en-US" sz="2800" dirty="0"/>
              <a:t>(plausible explanations) </a:t>
            </a:r>
          </a:p>
        </p:txBody>
      </p:sp>
      <p:sp>
        <p:nvSpPr>
          <p:cNvPr id="3" name="Slide Number Placeholder 2"/>
          <p:cNvSpPr>
            <a:spLocks noGrp="1"/>
          </p:cNvSpPr>
          <p:nvPr>
            <p:ph type="sldNum" sz="quarter" idx="12"/>
          </p:nvPr>
        </p:nvSpPr>
        <p:spPr/>
        <p:txBody>
          <a:bodyPr/>
          <a:lstStyle/>
          <a:p>
            <a:pPr>
              <a:defRPr/>
            </a:pPr>
            <a:fld id="{CAFE7EAD-440A-4F8A-A706-658EB54D9986}" type="slidenum">
              <a:rPr lang="en-US" smtClean="0"/>
              <a:pPr>
                <a:defRPr/>
              </a:pPr>
              <a:t>7</a:t>
            </a:fld>
            <a:endParaRPr lang="en-US"/>
          </a:p>
        </p:txBody>
      </p:sp>
      <p:pic>
        <p:nvPicPr>
          <p:cNvPr id="9" name="Picture 8"/>
          <p:cNvPicPr>
            <a:picLocks noChangeAspect="1"/>
          </p:cNvPicPr>
          <p:nvPr/>
        </p:nvPicPr>
        <p:blipFill>
          <a:blip r:embed="rId2"/>
          <a:stretch>
            <a:fillRect/>
          </a:stretch>
        </p:blipFill>
        <p:spPr>
          <a:xfrm>
            <a:off x="4272197" y="4114800"/>
            <a:ext cx="4871803"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676400" y="6421735"/>
            <a:ext cx="2590800" cy="461665"/>
          </a:xfrm>
          <a:prstGeom prst="rect">
            <a:avLst/>
          </a:prstGeom>
          <a:noFill/>
        </p:spPr>
        <p:txBody>
          <a:bodyPr wrap="square" rtlCol="0">
            <a:spAutoFit/>
          </a:bodyPr>
          <a:lstStyle/>
          <a:p>
            <a:pPr algn="r"/>
            <a:r>
              <a:rPr lang="en-US" sz="1200" dirty="0"/>
              <a:t>CT River</a:t>
            </a:r>
          </a:p>
          <a:p>
            <a:pPr algn="r"/>
            <a:r>
              <a:rPr lang="en-US" sz="1200" dirty="0"/>
              <a:t>Courtesy of  Getty Images</a:t>
            </a:r>
          </a:p>
        </p:txBody>
      </p:sp>
      <p:pic>
        <p:nvPicPr>
          <p:cNvPr id="4" name="Picture 3"/>
          <p:cNvPicPr>
            <a:picLocks noChangeAspect="1"/>
          </p:cNvPicPr>
          <p:nvPr/>
        </p:nvPicPr>
        <p:blipFill>
          <a:blip r:embed="rId3"/>
          <a:stretch>
            <a:fillRect/>
          </a:stretch>
        </p:blipFill>
        <p:spPr>
          <a:xfrm>
            <a:off x="0" y="1447800"/>
            <a:ext cx="4648200" cy="3087954"/>
          </a:xfrm>
          <a:prstGeom prst="rect">
            <a:avLst/>
          </a:prstGeom>
        </p:spPr>
      </p:pic>
      <p:sp>
        <p:nvSpPr>
          <p:cNvPr id="6" name="TextBox 5"/>
          <p:cNvSpPr txBox="1"/>
          <p:nvPr/>
        </p:nvSpPr>
        <p:spPr>
          <a:xfrm>
            <a:off x="4800600" y="1447800"/>
            <a:ext cx="4343400" cy="2246769"/>
          </a:xfrm>
          <a:prstGeom prst="rect">
            <a:avLst/>
          </a:prstGeom>
          <a:noFill/>
        </p:spPr>
        <p:txBody>
          <a:bodyPr wrap="square" rtlCol="0">
            <a:spAutoFit/>
          </a:bodyPr>
          <a:lstStyle/>
          <a:p>
            <a:r>
              <a:rPr lang="en-US" sz="2000" dirty="0"/>
              <a:t>So, we learned that when the dinosaurs lived in Connecticut, it had a tropical environment. Today, Connecticut has a temperate environment. What could explain this difference? Please record several plausible explanations. </a:t>
            </a:r>
          </a:p>
        </p:txBody>
      </p:sp>
      <p:sp>
        <p:nvSpPr>
          <p:cNvPr id="13" name="TextBox 12"/>
          <p:cNvSpPr txBox="1"/>
          <p:nvPr/>
        </p:nvSpPr>
        <p:spPr>
          <a:xfrm>
            <a:off x="-34365" y="4572000"/>
            <a:ext cx="3505200" cy="276999"/>
          </a:xfrm>
          <a:prstGeom prst="rect">
            <a:avLst/>
          </a:prstGeom>
          <a:noFill/>
        </p:spPr>
        <p:txBody>
          <a:bodyPr wrap="square" rtlCol="0">
            <a:spAutoFit/>
          </a:bodyPr>
          <a:lstStyle/>
          <a:p>
            <a:r>
              <a:rPr lang="en-US" sz="1200" dirty="0"/>
              <a:t>Courtesy of </a:t>
            </a:r>
            <a:r>
              <a:rPr lang="en-US" sz="1200" dirty="0">
                <a:hlinkClick r:id="rId4"/>
              </a:rPr>
              <a:t>Dinosaur State Park</a:t>
            </a:r>
            <a:r>
              <a:rPr lang="en-US" sz="1200" dirty="0"/>
              <a:t>, Rocky Hill CT</a:t>
            </a: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3429000"/>
            <a:ext cx="7772400" cy="1133475"/>
          </a:xfrm>
        </p:spPr>
        <p:txBody>
          <a:bodyPr>
            <a:normAutofit fontScale="90000"/>
          </a:bodyPr>
          <a:lstStyle/>
          <a:p>
            <a:pPr marL="0" indent="0">
              <a:buNone/>
            </a:pPr>
            <a:r>
              <a:rPr lang="en-US" sz="3200" dirty="0"/>
              <a:t>What could explain why Connecticut’s climate use to be Tropical?</a:t>
            </a:r>
          </a:p>
        </p:txBody>
      </p:sp>
      <p:sp>
        <p:nvSpPr>
          <p:cNvPr id="4" name="Slide Number Placeholder 3"/>
          <p:cNvSpPr>
            <a:spLocks noGrp="1"/>
          </p:cNvSpPr>
          <p:nvPr>
            <p:ph type="sldNum" sz="quarter" idx="12"/>
          </p:nvPr>
        </p:nvSpPr>
        <p:spPr/>
        <p:txBody>
          <a:bodyPr/>
          <a:lstStyle/>
          <a:p>
            <a:pPr>
              <a:defRPr/>
            </a:pPr>
            <a:fld id="{CAFE7EAD-440A-4F8A-A706-658EB54D9986}" type="slidenum">
              <a:rPr lang="en-US" smtClean="0"/>
              <a:pPr>
                <a:defRPr/>
              </a:pPr>
              <a:t>8</a:t>
            </a:fld>
            <a:endParaRPr lang="en-US"/>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3232950429"/>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Investigating Plate Boundaries </a:t>
            </a:r>
          </a:p>
        </p:txBody>
      </p:sp>
      <p:sp>
        <p:nvSpPr>
          <p:cNvPr id="3" name="Content Placeholder 2"/>
          <p:cNvSpPr>
            <a:spLocks noGrp="1"/>
          </p:cNvSpPr>
          <p:nvPr>
            <p:ph sz="half" idx="1"/>
          </p:nvPr>
        </p:nvSpPr>
        <p:spPr>
          <a:xfrm>
            <a:off x="304800" y="3200400"/>
            <a:ext cx="8153400" cy="1371600"/>
          </a:xfrm>
        </p:spPr>
        <p:txBody>
          <a:bodyPr>
            <a:normAutofit fontScale="77500" lnSpcReduction="20000"/>
          </a:bodyPr>
          <a:lstStyle/>
          <a:p>
            <a:r>
              <a:rPr lang="en-US" sz="2400" b="1" dirty="0">
                <a:latin typeface="Arial" panose="020B0604020202020204" pitchFamily="34" charset="0"/>
                <a:cs typeface="Arial" panose="020B0604020202020204" pitchFamily="34" charset="0"/>
              </a:rPr>
              <a:t>Task: </a:t>
            </a:r>
            <a:r>
              <a:rPr lang="en-US" sz="2000" dirty="0"/>
              <a:t>To answer the research question above requires an understanding of the dynamic nature of moving plates.  The aim of this activity is twofold. First, identify patterns of individual geologic data (e.g. earthquakes). Second, correlate four sets of geologic data to hypothesize how the plates move and intern explain how Connecticut got its shape.  The three geologic data sets we will use for this investigation are from volcanoes, earthquakes, topography, and the age of the ocean floor.</a:t>
            </a:r>
            <a:endParaRPr lang="en-US" sz="24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304800" y="1676400"/>
            <a:ext cx="8458200" cy="838200"/>
          </a:xfrm>
        </p:spPr>
        <p:style>
          <a:lnRef idx="1">
            <a:schemeClr val="accent1"/>
          </a:lnRef>
          <a:fillRef idx="2">
            <a:schemeClr val="accent1"/>
          </a:fillRef>
          <a:effectRef idx="1">
            <a:schemeClr val="accent1"/>
          </a:effectRef>
          <a:fontRef idx="minor">
            <a:schemeClr val="dk1"/>
          </a:fontRef>
        </p:style>
        <p:txBody>
          <a:bodyPr anchor="ctr">
            <a:normAutofit fontScale="77500" lnSpcReduction="20000"/>
          </a:bodyPr>
          <a:lstStyle/>
          <a:p>
            <a:pPr marL="0" indent="0" algn="ctr">
              <a:buNone/>
            </a:pPr>
            <a:r>
              <a:rPr lang="en-US" b="1" dirty="0"/>
              <a:t>Research Question: </a:t>
            </a:r>
          </a:p>
          <a:p>
            <a:pPr marL="0" indent="0" algn="ctr">
              <a:buNone/>
            </a:pPr>
            <a:r>
              <a:rPr lang="en-US" b="1" dirty="0"/>
              <a:t>How Did Connecticut get its shape?  </a:t>
            </a:r>
            <a:endParaRPr lang="en-US" dirty="0"/>
          </a:p>
        </p:txBody>
      </p:sp>
      <p:sp>
        <p:nvSpPr>
          <p:cNvPr id="5" name="Slide Number Placeholder 4"/>
          <p:cNvSpPr>
            <a:spLocks noGrp="1"/>
          </p:cNvSpPr>
          <p:nvPr>
            <p:ph type="sldNum" sz="quarter" idx="12"/>
          </p:nvPr>
        </p:nvSpPr>
        <p:spPr/>
        <p:txBody>
          <a:bodyPr/>
          <a:lstStyle/>
          <a:p>
            <a:pPr>
              <a:defRPr/>
            </a:pPr>
            <a:fld id="{7E7A0CB2-A361-4679-B0BD-1D6BA05AF3FA}" type="slidenum">
              <a:rPr lang="en-US" smtClean="0"/>
              <a:pPr>
                <a:defRPr/>
              </a:pPr>
              <a:t>9</a:t>
            </a:fld>
            <a:endParaRPr lang="en-US"/>
          </a:p>
        </p:txBody>
      </p:sp>
    </p:spTree>
  </p:cSld>
  <p:clrMapOvr>
    <a:masterClrMapping/>
  </p:clrMapOvr>
  <p:transition>
    <p:rand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5750</TotalTime>
  <Words>2082</Words>
  <Application>Microsoft Office PowerPoint</Application>
  <PresentationFormat>On-screen Show (4:3)</PresentationFormat>
  <Paragraphs>261</Paragraphs>
  <Slides>60</Slides>
  <Notes>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5" baseType="lpstr">
      <vt:lpstr>Arial</vt:lpstr>
      <vt:lpstr>Times New Roman</vt:lpstr>
      <vt:lpstr>Wingdings</vt:lpstr>
      <vt:lpstr>Clarity</vt:lpstr>
      <vt:lpstr>Photo Editor Photo</vt:lpstr>
      <vt:lpstr>What kind of animal is this? </vt:lpstr>
      <vt:lpstr>Do you think this kind of dinosaur roamed Connecticut? </vt:lpstr>
      <vt:lpstr>Yes, it did! The evidence we have is this…</vt:lpstr>
      <vt:lpstr>In fact, we have some of the best dinosaur fossil records in the world</vt:lpstr>
      <vt:lpstr>So, do you think Connecticut’s prehistoric environment looked like this? </vt:lpstr>
      <vt:lpstr>Connecticut's Prehistoric Environment</vt:lpstr>
      <vt:lpstr>Hypothesizing (plausible explanations) </vt:lpstr>
      <vt:lpstr>What could explain why Connecticut’s climate use to be Tropical?</vt:lpstr>
      <vt:lpstr>Investigating Plate Boundaries </vt:lpstr>
      <vt:lpstr>But before we begin…you need know the following concepts about plate tectonics…</vt:lpstr>
      <vt:lpstr>What are plates and plate boundaries?</vt:lpstr>
      <vt:lpstr>Seismology—study of earthquakes </vt:lpstr>
      <vt:lpstr>Volanology—study of volcanoes </vt:lpstr>
      <vt:lpstr>Geography (topographer)—study of earth’s landforms</vt:lpstr>
      <vt:lpstr>Geochronology—study of Earth’s age (e.g. rocks)</vt:lpstr>
      <vt:lpstr>HYPOTHESIS—a tentative explanation </vt:lpstr>
      <vt:lpstr>Ok, let’s investigate!</vt:lpstr>
      <vt:lpstr>Alfred Wegener: Constructing the “Big Idea” for Geology</vt:lpstr>
      <vt:lpstr>What is Continental Drift?</vt:lpstr>
      <vt:lpstr>Who constructed this idea?</vt:lpstr>
      <vt:lpstr>What kinds of scientific inquiry did he conduct?</vt:lpstr>
      <vt:lpstr>What was his major scholarly contributions?</vt:lpstr>
      <vt:lpstr>What was his evidence?</vt:lpstr>
      <vt:lpstr>How was his book, “The Origin of the Continents and Oceans” received?</vt:lpstr>
      <vt:lpstr>Continental Drift—Pseudoscience? </vt:lpstr>
      <vt:lpstr>Was he famous then?</vt:lpstr>
      <vt:lpstr>So what happened next?</vt:lpstr>
      <vt:lpstr>What happened during the war?  </vt:lpstr>
      <vt:lpstr>Further investigations?</vt:lpstr>
      <vt:lpstr>So what did he find out? What was his results?</vt:lpstr>
      <vt:lpstr>So how does this affect the ideas of Continental Drift?</vt:lpstr>
      <vt:lpstr>Through further investigation and the use of technology, other evidence included…</vt:lpstr>
      <vt:lpstr>So is this theory true?</vt:lpstr>
      <vt:lpstr>Ok, let’s go over the evidence again? </vt:lpstr>
      <vt:lpstr>Today, this is known as the THEORY OF PLATE TECTONICS</vt:lpstr>
      <vt:lpstr>So what conclusions can scientists draw from this theory?</vt:lpstr>
      <vt:lpstr>Divergent Plate Boundaries (apart)</vt:lpstr>
      <vt:lpstr>Convergent Plate Boundaries-colliding of two continental plates</vt:lpstr>
      <vt:lpstr>Convergent Plate Boundaries-colliding of ocean continental plates</vt:lpstr>
      <vt:lpstr>Convergent Plate Boundaries-colliding of two ocean plates</vt:lpstr>
      <vt:lpstr>Transform Plate Boundaries</vt:lpstr>
      <vt:lpstr>What are some new development in Plate Tectonics? </vt:lpstr>
      <vt:lpstr>How Do Plates Move?</vt:lpstr>
      <vt:lpstr>Ok, Lets go back to the original research question: </vt:lpstr>
      <vt:lpstr>Perhaps not, but certainly better than  before. However…</vt:lpstr>
      <vt:lpstr>Before Pangaea</vt:lpstr>
      <vt:lpstr>Formation of Pangaea</vt:lpstr>
      <vt:lpstr>Break-up of Pangaea</vt:lpstr>
      <vt:lpstr>The “parts” of Connecticut</vt:lpstr>
      <vt:lpstr>Newark Formation—Trap Rock Ridges </vt:lpstr>
      <vt:lpstr>Ok, in light of the new evidence, what would you add to your explanation. </vt:lpstr>
      <vt:lpstr>Dr. Thomas’s Explanation</vt:lpstr>
      <vt:lpstr>THE END</vt:lpstr>
      <vt:lpstr>Works Cited</vt:lpstr>
      <vt:lpstr>PowerPoint Presentation</vt:lpstr>
      <vt:lpstr>PowerPoint Presentation</vt:lpstr>
      <vt:lpstr>PowerPoint Presentation</vt:lpstr>
      <vt:lpstr>PowerPoint Presentation</vt:lpstr>
      <vt:lpstr>PowerPoint Presentation</vt:lpstr>
      <vt:lpstr>PowerPoint Presentation</vt:lpstr>
    </vt:vector>
  </TitlesOfParts>
  <Company>FPS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 Tectonics: The Big Idea in Geology</dc:title>
  <dc:creator>TempUser</dc:creator>
  <cp:lastModifiedBy>Caroline Barnes</cp:lastModifiedBy>
  <cp:revision>116</cp:revision>
  <dcterms:created xsi:type="dcterms:W3CDTF">2004-04-01T20:01:03Z</dcterms:created>
  <dcterms:modified xsi:type="dcterms:W3CDTF">2020-10-28T18:52:20Z</dcterms:modified>
</cp:coreProperties>
</file>